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0" r:id="rId3"/>
    <p:sldId id="259" r:id="rId4"/>
    <p:sldId id="278" r:id="rId5"/>
    <p:sldId id="279" r:id="rId6"/>
    <p:sldId id="258" r:id="rId7"/>
    <p:sldId id="274" r:id="rId8"/>
    <p:sldId id="288" r:id="rId9"/>
    <p:sldId id="260" r:id="rId10"/>
    <p:sldId id="275" r:id="rId11"/>
    <p:sldId id="270" r:id="rId12"/>
    <p:sldId id="271" r:id="rId13"/>
    <p:sldId id="272" r:id="rId14"/>
    <p:sldId id="280" r:id="rId15"/>
    <p:sldId id="281" r:id="rId16"/>
    <p:sldId id="282" r:id="rId17"/>
    <p:sldId id="284" r:id="rId18"/>
    <p:sldId id="285" r:id="rId19"/>
    <p:sldId id="286" r:id="rId20"/>
    <p:sldId id="283" r:id="rId21"/>
    <p:sldId id="291" r:id="rId22"/>
    <p:sldId id="287" r:id="rId23"/>
    <p:sldId id="273" r:id="rId24"/>
    <p:sldId id="276" r:id="rId25"/>
    <p:sldId id="277" r:id="rId26"/>
    <p:sldId id="289" r:id="rId27"/>
    <p:sldId id="269" r:id="rId28"/>
  </p:sldIdLst>
  <p:sldSz cx="18288000" cy="10287000"/>
  <p:notesSz cx="6858000" cy="9144000"/>
  <p:embeddedFontLst>
    <p:embeddedFont>
      <p:font typeface="Ruda Bold" charset="0"/>
      <p:regular r:id="rId29"/>
    </p:embeddedFont>
    <p:embeddedFont>
      <p:font typeface="Ruda" charset="0"/>
      <p:regular r:id="rId30"/>
    </p:embeddedFont>
    <p:embeddedFont>
      <p:font typeface="Calibri" pitchFamily="34" charset="0"/>
      <p:regular r:id="rId31"/>
      <p:bold r:id="rId32"/>
      <p:italic r:id="rId33"/>
      <p:boldItalic r:id="rId34"/>
    </p:embeddedFont>
    <p:embeddedFont>
      <p:font typeface="Tahoma" pitchFamily="34" charset="0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0" autoAdjust="0"/>
    <p:restoredTop sz="94622" autoAdjust="0"/>
  </p:normalViewPr>
  <p:slideViewPr>
    <p:cSldViewPr>
      <p:cViewPr>
        <p:scale>
          <a:sx n="50" d="100"/>
          <a:sy n="50" d="100"/>
        </p:scale>
        <p:origin x="25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2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6.png"/><Relationship Id="rId7" Type="http://schemas.openxmlformats.org/officeDocument/2006/relationships/image" Target="../media/image19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2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6.png"/><Relationship Id="rId7" Type="http://schemas.openxmlformats.org/officeDocument/2006/relationships/image" Target="../media/image21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2.png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6.png"/><Relationship Id="rId7" Type="http://schemas.openxmlformats.org/officeDocument/2006/relationships/image" Target="../media/image23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2.png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6.png"/><Relationship Id="rId7" Type="http://schemas.openxmlformats.org/officeDocument/2006/relationships/image" Target="../media/image25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2.png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6.png"/><Relationship Id="rId7" Type="http://schemas.openxmlformats.org/officeDocument/2006/relationships/image" Target="../media/image27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2.png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6.png"/><Relationship Id="rId7" Type="http://schemas.openxmlformats.org/officeDocument/2006/relationships/image" Target="../media/image29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2.png"/><Relationship Id="rId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6.png"/><Relationship Id="rId7" Type="http://schemas.openxmlformats.org/officeDocument/2006/relationships/image" Target="../media/image31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2.png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6.png"/><Relationship Id="rId7" Type="http://schemas.openxmlformats.org/officeDocument/2006/relationships/image" Target="../media/image33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2.png"/><Relationship Id="rId4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.png"/><Relationship Id="rId7" Type="http://schemas.openxmlformats.org/officeDocument/2006/relationships/image" Target="../media/image35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2.png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6.png"/><Relationship Id="rId7" Type="http://schemas.openxmlformats.org/officeDocument/2006/relationships/image" Target="../media/image9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11" Type="http://schemas.openxmlformats.org/officeDocument/2006/relationships/image" Target="../media/image17.sv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10.svg"/><Relationship Id="rId9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2.png"/><Relationship Id="rId4" Type="http://schemas.openxmlformats.org/officeDocument/2006/relationships/image" Target="../media/image1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2.png"/><Relationship Id="rId4" Type="http://schemas.openxmlformats.org/officeDocument/2006/relationships/image" Target="../media/image1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2.png"/><Relationship Id="rId4" Type="http://schemas.openxmlformats.org/officeDocument/2006/relationships/image" Target="../media/image1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9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2.png"/><Relationship Id="rId4" Type="http://schemas.openxmlformats.org/officeDocument/2006/relationships/image" Target="../media/image1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6.png"/><Relationship Id="rId7" Type="http://schemas.openxmlformats.org/officeDocument/2006/relationships/image" Target="../media/image4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2.png"/><Relationship Id="rId4" Type="http://schemas.openxmlformats.org/officeDocument/2006/relationships/image" Target="../media/image1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6.png"/><Relationship Id="rId7" Type="http://schemas.openxmlformats.org/officeDocument/2006/relationships/image" Target="../media/image42.jpeg"/><Relationship Id="rId12" Type="http://schemas.openxmlformats.org/officeDocument/2006/relationships/image" Target="../media/image4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slide" Target="slide10.xml"/><Relationship Id="rId5" Type="http://schemas.openxmlformats.org/officeDocument/2006/relationships/image" Target="../media/image12.png"/><Relationship Id="rId10" Type="http://schemas.openxmlformats.org/officeDocument/2006/relationships/image" Target="../media/image44.png"/><Relationship Id="rId4" Type="http://schemas.openxmlformats.org/officeDocument/2006/relationships/image" Target="../media/image10.svg"/><Relationship Id="rId9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2.png"/><Relationship Id="rId4" Type="http://schemas.openxmlformats.org/officeDocument/2006/relationships/image" Target="../media/image10.sv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2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2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2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2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2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2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909989" y="8750434"/>
            <a:ext cx="4621796" cy="1099340"/>
            <a:chOff x="0" y="0"/>
            <a:chExt cx="1067855" cy="1431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B2D0E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167805" y="6572386"/>
            <a:ext cx="5655398" cy="2037096"/>
            <a:chOff x="0" y="0"/>
            <a:chExt cx="1067855" cy="1923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67855" cy="192326"/>
            </a:xfrm>
            <a:custGeom>
              <a:avLst/>
              <a:gdLst/>
              <a:ahLst/>
              <a:cxnLst/>
              <a:rect l="l" t="t" r="r" b="b"/>
              <a:pathLst>
                <a:path w="1067855" h="192326">
                  <a:moveTo>
                    <a:pt x="96163" y="0"/>
                  </a:moveTo>
                  <a:lnTo>
                    <a:pt x="971692" y="0"/>
                  </a:lnTo>
                  <a:cubicBezTo>
                    <a:pt x="997196" y="0"/>
                    <a:pt x="1021656" y="10131"/>
                    <a:pt x="1039690" y="28165"/>
                  </a:cubicBezTo>
                  <a:cubicBezTo>
                    <a:pt x="1057724" y="46199"/>
                    <a:pt x="1067855" y="70659"/>
                    <a:pt x="1067855" y="96163"/>
                  </a:cubicBezTo>
                  <a:lnTo>
                    <a:pt x="1067855" y="96163"/>
                  </a:lnTo>
                  <a:cubicBezTo>
                    <a:pt x="1067855" y="121667"/>
                    <a:pt x="1057724" y="146126"/>
                    <a:pt x="1039690" y="164160"/>
                  </a:cubicBezTo>
                  <a:cubicBezTo>
                    <a:pt x="1021656" y="182194"/>
                    <a:pt x="997196" y="192326"/>
                    <a:pt x="971692" y="192326"/>
                  </a:cubicBezTo>
                  <a:lnTo>
                    <a:pt x="96163" y="192326"/>
                  </a:lnTo>
                  <a:cubicBezTo>
                    <a:pt x="70659" y="192326"/>
                    <a:pt x="46199" y="182194"/>
                    <a:pt x="28165" y="164160"/>
                  </a:cubicBezTo>
                  <a:cubicBezTo>
                    <a:pt x="10131" y="146126"/>
                    <a:pt x="0" y="121667"/>
                    <a:pt x="0" y="96163"/>
                  </a:cubicBezTo>
                  <a:lnTo>
                    <a:pt x="0" y="96163"/>
                  </a:lnTo>
                  <a:cubicBezTo>
                    <a:pt x="0" y="70659"/>
                    <a:pt x="10131" y="46199"/>
                    <a:pt x="28165" y="28165"/>
                  </a:cubicBezTo>
                  <a:cubicBezTo>
                    <a:pt x="46199" y="10131"/>
                    <a:pt x="70659" y="0"/>
                    <a:pt x="96163" y="0"/>
                  </a:cubicBezTo>
                  <a:close/>
                </a:path>
              </a:pathLst>
            </a:custGeom>
            <a:solidFill>
              <a:srgbClr val="B2D0E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067855" cy="249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1536499" y="6528729"/>
            <a:ext cx="5655398" cy="5408617"/>
          </a:xfrm>
          <a:custGeom>
            <a:avLst/>
            <a:gdLst/>
            <a:ahLst/>
            <a:cxnLst/>
            <a:rect l="l" t="t" r="r" b="b"/>
            <a:pathLst>
              <a:path w="5655398" h="5408617">
                <a:moveTo>
                  <a:pt x="0" y="0"/>
                </a:moveTo>
                <a:lnTo>
                  <a:pt x="5655398" y="0"/>
                </a:lnTo>
                <a:lnTo>
                  <a:pt x="5655398" y="5408617"/>
                </a:lnTo>
                <a:lnTo>
                  <a:pt x="0" y="5408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B2D0E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31995" y="1787727"/>
            <a:ext cx="1138683" cy="873680"/>
          </a:xfrm>
          <a:custGeom>
            <a:avLst/>
            <a:gdLst/>
            <a:ahLst/>
            <a:cxnLst/>
            <a:rect l="l" t="t" r="r" b="b"/>
            <a:pathLst>
              <a:path w="1138683" h="873680">
                <a:moveTo>
                  <a:pt x="0" y="0"/>
                </a:moveTo>
                <a:lnTo>
                  <a:pt x="1138683" y="0"/>
                </a:lnTo>
                <a:lnTo>
                  <a:pt x="1138683" y="873680"/>
                </a:lnTo>
                <a:lnTo>
                  <a:pt x="0" y="8736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361319" y="7689177"/>
            <a:ext cx="1138683" cy="873680"/>
          </a:xfrm>
          <a:custGeom>
            <a:avLst/>
            <a:gdLst/>
            <a:ahLst/>
            <a:cxnLst/>
            <a:rect l="l" t="t" r="r" b="b"/>
            <a:pathLst>
              <a:path w="1138683" h="873680">
                <a:moveTo>
                  <a:pt x="0" y="0"/>
                </a:moveTo>
                <a:lnTo>
                  <a:pt x="1138682" y="0"/>
                </a:lnTo>
                <a:lnTo>
                  <a:pt x="1138682" y="873680"/>
                </a:lnTo>
                <a:lnTo>
                  <a:pt x="0" y="8736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-381000" y="3695700"/>
            <a:ext cx="18668999" cy="1917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01"/>
              </a:lnSpc>
            </a:pPr>
            <a:r>
              <a:rPr lang="en-US" sz="4800" dirty="0" smtClean="0">
                <a:solidFill>
                  <a:srgbClr val="FFFFFF"/>
                </a:solidFill>
                <a:latin typeface="TS Damas Sans"/>
                <a:ea typeface="TS Damas Sans"/>
                <a:cs typeface="TS Damas Sans"/>
                <a:sym typeface="TS Damas Sans"/>
              </a:rPr>
              <a:t>WEBSITE SISTEM </a:t>
            </a:r>
            <a:r>
              <a:rPr lang="en-US" sz="4800" dirty="0">
                <a:solidFill>
                  <a:srgbClr val="FFFFFF"/>
                </a:solidFill>
                <a:latin typeface="TS Damas Sans"/>
                <a:ea typeface="TS Damas Sans"/>
                <a:cs typeface="TS Damas Sans"/>
                <a:sym typeface="TS Damas Sans"/>
              </a:rPr>
              <a:t>PENGELOLAAN GUDANG TOKO ELSA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2832" y="838408"/>
            <a:ext cx="5923912" cy="35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0B5298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125302" y="8937376"/>
            <a:ext cx="4191170" cy="725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Dosen </a:t>
            </a:r>
            <a:r>
              <a:rPr lang="en-US" sz="2000" b="1" spc="100" dirty="0" err="1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Pengampu</a:t>
            </a:r>
            <a:endParaRPr lang="en-US" sz="2000" b="1" spc="100" dirty="0">
              <a:solidFill>
                <a:srgbClr val="0B5298"/>
              </a:solidFill>
              <a:latin typeface="Ruda Bold"/>
              <a:ea typeface="Ruda Bold"/>
              <a:cs typeface="Ruda Bold"/>
              <a:sym typeface="Ruda Bold"/>
            </a:endParaRPr>
          </a:p>
          <a:p>
            <a:pPr algn="ctr">
              <a:lnSpc>
                <a:spcPts val="2900"/>
              </a:lnSpc>
            </a:pPr>
            <a:r>
              <a:rPr lang="en-US" sz="2000" b="1" spc="100" dirty="0" err="1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Arny</a:t>
            </a:r>
            <a:r>
              <a:rPr lang="en-US" sz="2000" b="1" spc="100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 </a:t>
            </a:r>
            <a:r>
              <a:rPr lang="en-US" sz="2000" b="1" spc="100" dirty="0" err="1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Lattu</a:t>
            </a:r>
            <a:r>
              <a:rPr lang="en-US" sz="2000" b="1" spc="100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, </a:t>
            </a:r>
            <a:r>
              <a:rPr lang="en-US" sz="2000" b="1" spc="100" dirty="0" err="1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S.Pd.Kom</a:t>
            </a:r>
            <a:r>
              <a:rPr lang="en-US" sz="2000" b="1" spc="100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., </a:t>
            </a:r>
            <a:r>
              <a:rPr lang="en-US" sz="2000" b="1" spc="100" dirty="0" err="1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M.Kom</a:t>
            </a:r>
            <a:endParaRPr lang="en-US" sz="2000" b="1" spc="100" dirty="0">
              <a:solidFill>
                <a:srgbClr val="0B5298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819400" y="2921602"/>
            <a:ext cx="12725400" cy="789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25"/>
              </a:lnSpc>
            </a:pPr>
            <a:r>
              <a:rPr lang="en-US" sz="4400" b="1" spc="1260" dirty="0" err="1" smtClean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Presentasi</a:t>
            </a:r>
            <a:r>
              <a:rPr lang="en-US" sz="4400" b="1" spc="1260" dirty="0" smtClean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 </a:t>
            </a:r>
            <a:r>
              <a:rPr lang="en-US" sz="4400" b="1" spc="1260" dirty="0" err="1" smtClean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kelompok</a:t>
            </a:r>
            <a:r>
              <a:rPr lang="en-US" sz="4400" b="1" spc="1260" dirty="0" smtClean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 1</a:t>
            </a:r>
            <a:endParaRPr lang="en-US" sz="4400" b="1" spc="126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655398" y="7067377"/>
            <a:ext cx="6765202" cy="1099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</a:pPr>
            <a:r>
              <a:rPr lang="en-US" sz="3000" b="1" spc="150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ANALISIS DAN PERANCANGAN SISTEM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algn="ctr">
              <a:lnSpc>
                <a:spcPts val="2900"/>
              </a:lnSpc>
            </a:pPr>
            <a:r>
              <a:rPr lang="en-US" sz="18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Barang Masuk</a:t>
            </a:r>
            <a:endParaRPr lang="en-US" sz="18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181029" y="3151592"/>
            <a:ext cx="4054512" cy="393352"/>
            <a:chOff x="0" y="0"/>
            <a:chExt cx="1067855" cy="1431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da Bold" panose="020B0604020202020204" charset="0"/>
                </a:rPr>
                <a:t>LOGIN ADMINISTRATOR</a:t>
              </a:r>
              <a:endParaRPr lang="en-ID" sz="2000" dirty="0">
                <a:solidFill>
                  <a:schemeClr val="bg1"/>
                </a:solidFill>
                <a:latin typeface="Ruda Bold" panose="020B060402020202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03067" y="2093735"/>
            <a:ext cx="571367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DESAIN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3067" y="3438474"/>
            <a:ext cx="7000542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endParaRPr lang="en-US" sz="3999" b="1" dirty="0">
              <a:solidFill>
                <a:srgbClr val="000000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 smtClean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10</a:t>
            </a:r>
            <a:endParaRPr lang="en-US" sz="3999" b="1" spc="199" dirty="0">
              <a:solidFill>
                <a:srgbClr val="0B5298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03067" y="4235399"/>
            <a:ext cx="7309254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08285" y="4178249"/>
            <a:ext cx="7740933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A54571C0-328D-4AC6-8396-E878C6031B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500" y="3924899"/>
            <a:ext cx="7121000" cy="548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141"/>
      </p:ext>
    </p:extLst>
  </p:cSld>
  <p:clrMapOvr>
    <a:masterClrMapping/>
  </p:clrMapOvr>
  <p:transition spd="slow">
    <p:wheel spokes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algn="ctr">
              <a:lnSpc>
                <a:spcPts val="2900"/>
              </a:lnSpc>
            </a:pPr>
            <a:r>
              <a:rPr lang="en-US" sz="18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Barang Masuk</a:t>
            </a:r>
            <a:endParaRPr lang="en-US" sz="18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506017" y="3104278"/>
            <a:ext cx="4054512" cy="393352"/>
            <a:chOff x="0" y="0"/>
            <a:chExt cx="1067855" cy="1431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da Bold" panose="020B0604020202020204" charset="0"/>
                </a:rPr>
                <a:t>DASHBOARD</a:t>
              </a:r>
              <a:endParaRPr lang="en-ID" sz="2000" dirty="0">
                <a:solidFill>
                  <a:schemeClr val="bg1"/>
                </a:solidFill>
                <a:latin typeface="Ruda Bold" panose="020B060402020202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03067" y="2093735"/>
            <a:ext cx="571367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DESAIN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3067" y="3438474"/>
            <a:ext cx="7000542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endParaRPr lang="en-US" sz="3999" b="1" dirty="0">
              <a:solidFill>
                <a:srgbClr val="000000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 smtClean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11</a:t>
            </a:r>
            <a:endParaRPr lang="en-US" sz="3999" b="1" spc="199" dirty="0">
              <a:solidFill>
                <a:srgbClr val="0B5298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03067" y="4235399"/>
            <a:ext cx="7309254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08285" y="4178249"/>
            <a:ext cx="7740933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A9E2AA76-0954-4DAF-9404-14E07F8421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368" y="3732161"/>
            <a:ext cx="6699571" cy="4764140"/>
          </a:xfrm>
          <a:prstGeom prst="rect">
            <a:avLst/>
          </a:prstGeom>
        </p:spPr>
      </p:pic>
      <p:grpSp>
        <p:nvGrpSpPr>
          <p:cNvPr id="22" name="Group 3">
            <a:extLst>
              <a:ext uri="{FF2B5EF4-FFF2-40B4-BE49-F238E27FC236}">
                <a16:creationId xmlns="" xmlns:a16="http://schemas.microsoft.com/office/drawing/2014/main" id="{25FE4B7F-68CE-4355-A5A3-19CEDA404C4A}"/>
              </a:ext>
            </a:extLst>
          </p:cNvPr>
          <p:cNvGrpSpPr/>
          <p:nvPr/>
        </p:nvGrpSpPr>
        <p:grpSpPr>
          <a:xfrm>
            <a:off x="11097592" y="2922326"/>
            <a:ext cx="4169121" cy="638943"/>
            <a:chOff x="-30185" y="-57150"/>
            <a:chExt cx="1098040" cy="222458"/>
          </a:xfrm>
        </p:grpSpPr>
        <p:sp>
          <p:nvSpPr>
            <p:cNvPr id="23" name="Freeform 4">
              <a:extLst>
                <a:ext uri="{FF2B5EF4-FFF2-40B4-BE49-F238E27FC236}">
                  <a16:creationId xmlns="" xmlns:a16="http://schemas.microsoft.com/office/drawing/2014/main" id="{CC0FA471-11AE-430A-9EF7-83E634FCB5A9}"/>
                </a:ext>
              </a:extLst>
            </p:cNvPr>
            <p:cNvSpPr/>
            <p:nvPr/>
          </p:nvSpPr>
          <p:spPr>
            <a:xfrm>
              <a:off x="-30185" y="22157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Ruda Bold" panose="020B0604020202020204" charset="0"/>
                </a:rPr>
                <a:t>PROFIL</a:t>
              </a:r>
              <a:endParaRPr lang="en-ID" sz="2000" dirty="0">
                <a:solidFill>
                  <a:schemeClr val="bg1">
                    <a:lumMod val="95000"/>
                  </a:schemeClr>
                </a:solidFill>
                <a:latin typeface="Ruda Bold" panose="020B0604020202020204" charset="0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="" xmlns:a16="http://schemas.microsoft.com/office/drawing/2014/main" id="{FA970B2D-DFDF-4ED3-B94A-C8F0E27C689A}"/>
                </a:ext>
              </a:extLst>
            </p:cNvPr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26A5F966-E425-4D39-A798-744AC12796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070" y="3707219"/>
            <a:ext cx="6734646" cy="478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10952"/>
      </p:ext>
    </p:extLst>
  </p:cSld>
  <p:clrMapOvr>
    <a:masterClrMapping/>
  </p:clrMapOvr>
  <p:transition spd="slow">
    <p:wheel spokes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algn="ctr">
              <a:lnSpc>
                <a:spcPts val="2900"/>
              </a:lnSpc>
            </a:pPr>
            <a:r>
              <a:rPr lang="en-US" sz="18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Barang Masuk</a:t>
            </a:r>
            <a:endParaRPr lang="en-US" sz="18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680462" y="3104278"/>
            <a:ext cx="4054512" cy="393352"/>
            <a:chOff x="0" y="0"/>
            <a:chExt cx="1067855" cy="1431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da Bold" panose="020B0604020202020204" charset="0"/>
                </a:rPr>
                <a:t>BARANG MASUK</a:t>
              </a:r>
              <a:endParaRPr lang="en-ID" sz="2000" dirty="0">
                <a:solidFill>
                  <a:schemeClr val="bg1"/>
                </a:solidFill>
                <a:latin typeface="Ruda Bold" panose="020B060402020202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03067" y="2093735"/>
            <a:ext cx="571367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DESAIN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3067" y="3438474"/>
            <a:ext cx="7000542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endParaRPr lang="en-US" sz="3999" b="1" dirty="0">
              <a:solidFill>
                <a:srgbClr val="000000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 smtClean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12</a:t>
            </a:r>
            <a:endParaRPr lang="en-US" sz="3999" b="1" spc="199" dirty="0">
              <a:solidFill>
                <a:srgbClr val="0B5298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03067" y="4235399"/>
            <a:ext cx="7309254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08285" y="4178249"/>
            <a:ext cx="7740933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grpSp>
        <p:nvGrpSpPr>
          <p:cNvPr id="22" name="Group 3">
            <a:extLst>
              <a:ext uri="{FF2B5EF4-FFF2-40B4-BE49-F238E27FC236}">
                <a16:creationId xmlns="" xmlns:a16="http://schemas.microsoft.com/office/drawing/2014/main" id="{25FE4B7F-68CE-4355-A5A3-19CEDA404C4A}"/>
              </a:ext>
            </a:extLst>
          </p:cNvPr>
          <p:cNvGrpSpPr/>
          <p:nvPr/>
        </p:nvGrpSpPr>
        <p:grpSpPr>
          <a:xfrm>
            <a:off x="10994190" y="2922326"/>
            <a:ext cx="4169121" cy="638943"/>
            <a:chOff x="-30185" y="-57150"/>
            <a:chExt cx="1098040" cy="222458"/>
          </a:xfrm>
        </p:grpSpPr>
        <p:sp>
          <p:nvSpPr>
            <p:cNvPr id="23" name="Freeform 4">
              <a:extLst>
                <a:ext uri="{FF2B5EF4-FFF2-40B4-BE49-F238E27FC236}">
                  <a16:creationId xmlns="" xmlns:a16="http://schemas.microsoft.com/office/drawing/2014/main" id="{CC0FA471-11AE-430A-9EF7-83E634FCB5A9}"/>
                </a:ext>
              </a:extLst>
            </p:cNvPr>
            <p:cNvSpPr/>
            <p:nvPr/>
          </p:nvSpPr>
          <p:spPr>
            <a:xfrm>
              <a:off x="-30185" y="22157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Ruda Bold" panose="020B0604020202020204" charset="0"/>
                </a:rPr>
                <a:t>BARANG KELUAR</a:t>
              </a:r>
              <a:endParaRPr lang="en-ID" sz="2000" dirty="0">
                <a:solidFill>
                  <a:schemeClr val="bg1">
                    <a:lumMod val="95000"/>
                  </a:schemeClr>
                </a:solidFill>
                <a:latin typeface="Ruda Bold" panose="020B0604020202020204" charset="0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="" xmlns:a16="http://schemas.microsoft.com/office/drawing/2014/main" id="{FA970B2D-DFDF-4ED3-B94A-C8F0E27C689A}"/>
                </a:ext>
              </a:extLst>
            </p:cNvPr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655EEAEC-290A-4BA4-A4D8-47FC41918D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79" y="3732161"/>
            <a:ext cx="6592415" cy="468793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5101DF47-59A3-4D21-AC9F-CCC2DA0AE8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97" y="3716211"/>
            <a:ext cx="6614843" cy="470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8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algn="ctr">
              <a:lnSpc>
                <a:spcPts val="2900"/>
              </a:lnSpc>
            </a:pPr>
            <a:r>
              <a:rPr lang="en-US" sz="18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Barang Masuk</a:t>
            </a:r>
            <a:endParaRPr lang="en-US" sz="18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383740" y="3055840"/>
            <a:ext cx="4054512" cy="393352"/>
            <a:chOff x="0" y="0"/>
            <a:chExt cx="1067855" cy="1431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da Bold" panose="020B0604020202020204" charset="0"/>
                </a:rPr>
                <a:t>DATA BARANG</a:t>
              </a:r>
              <a:endParaRPr lang="en-ID" sz="2000" dirty="0">
                <a:solidFill>
                  <a:schemeClr val="bg1"/>
                </a:solidFill>
                <a:latin typeface="Ruda Bold" panose="020B060402020202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03067" y="2093735"/>
            <a:ext cx="571367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DESAIN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3067" y="3438474"/>
            <a:ext cx="7000542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endParaRPr lang="en-US" sz="3999" b="1" dirty="0">
              <a:solidFill>
                <a:srgbClr val="000000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 smtClean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13</a:t>
            </a:r>
            <a:endParaRPr lang="en-US" sz="3999" b="1" spc="199" dirty="0">
              <a:solidFill>
                <a:srgbClr val="0B5298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03067" y="4235399"/>
            <a:ext cx="7309254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08285" y="4178249"/>
            <a:ext cx="7740933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grpSp>
        <p:nvGrpSpPr>
          <p:cNvPr id="22" name="Group 3">
            <a:extLst>
              <a:ext uri="{FF2B5EF4-FFF2-40B4-BE49-F238E27FC236}">
                <a16:creationId xmlns="" xmlns:a16="http://schemas.microsoft.com/office/drawing/2014/main" id="{25FE4B7F-68CE-4355-A5A3-19CEDA404C4A}"/>
              </a:ext>
            </a:extLst>
          </p:cNvPr>
          <p:cNvGrpSpPr/>
          <p:nvPr/>
        </p:nvGrpSpPr>
        <p:grpSpPr>
          <a:xfrm>
            <a:off x="10994190" y="2957699"/>
            <a:ext cx="4169121" cy="638943"/>
            <a:chOff x="-30185" y="-57150"/>
            <a:chExt cx="1098040" cy="222458"/>
          </a:xfrm>
        </p:grpSpPr>
        <p:sp>
          <p:nvSpPr>
            <p:cNvPr id="23" name="Freeform 4">
              <a:extLst>
                <a:ext uri="{FF2B5EF4-FFF2-40B4-BE49-F238E27FC236}">
                  <a16:creationId xmlns="" xmlns:a16="http://schemas.microsoft.com/office/drawing/2014/main" id="{CC0FA471-11AE-430A-9EF7-83E634FCB5A9}"/>
                </a:ext>
              </a:extLst>
            </p:cNvPr>
            <p:cNvSpPr/>
            <p:nvPr/>
          </p:nvSpPr>
          <p:spPr>
            <a:xfrm>
              <a:off x="-30185" y="22157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Ruda Bold" panose="020B0604020202020204" charset="0"/>
                </a:rPr>
                <a:t>KELOLA TOKO</a:t>
              </a:r>
              <a:endParaRPr lang="en-ID" sz="2000" dirty="0">
                <a:solidFill>
                  <a:schemeClr val="bg1">
                    <a:lumMod val="95000"/>
                  </a:schemeClr>
                </a:solidFill>
                <a:latin typeface="Ruda Bold" panose="020B0604020202020204" charset="0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="" xmlns:a16="http://schemas.microsoft.com/office/drawing/2014/main" id="{FA970B2D-DFDF-4ED3-B94A-C8F0E27C689A}"/>
                </a:ext>
              </a:extLst>
            </p:cNvPr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875AC63D-7D46-4F12-AFE9-F2E3DE085C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3732161"/>
            <a:ext cx="6856140" cy="48613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D724B530-2096-422E-9F96-61A3CE9D96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369" y="3768364"/>
            <a:ext cx="6785353" cy="482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29767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algn="ctr">
              <a:lnSpc>
                <a:spcPts val="2900"/>
              </a:lnSpc>
            </a:pPr>
            <a:r>
              <a:rPr lang="en-US" sz="18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Barang Masuk</a:t>
            </a:r>
            <a:endParaRPr lang="en-US" sz="18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119382" y="2678535"/>
            <a:ext cx="4054512" cy="860856"/>
            <a:chOff x="0" y="-57150"/>
            <a:chExt cx="1067855" cy="313288"/>
          </a:xfrm>
        </p:grpSpPr>
        <p:sp>
          <p:nvSpPr>
            <p:cNvPr id="4" name="Freeform 4"/>
            <p:cNvSpPr/>
            <p:nvPr/>
          </p:nvSpPr>
          <p:spPr>
            <a:xfrm>
              <a:off x="0" y="126105"/>
              <a:ext cx="1044429" cy="130033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Ruda Bold" panose="020B0604020202020204" charset="0"/>
                </a:rPr>
                <a:t>DFD DIAGRAM </a:t>
              </a:r>
              <a:r>
                <a:rPr lang="en-US" sz="2000" dirty="0">
                  <a:solidFill>
                    <a:schemeClr val="bg1"/>
                  </a:solidFill>
                  <a:latin typeface="Ruda Bold" panose="020B0604020202020204" charset="0"/>
                </a:rPr>
                <a:t>KONTEKS</a:t>
              </a:r>
              <a:endParaRPr lang="en-ID" sz="2000" dirty="0">
                <a:solidFill>
                  <a:schemeClr val="bg1"/>
                </a:solidFill>
                <a:latin typeface="Ruda Bold" panose="020B060402020202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22117" y="1750532"/>
            <a:ext cx="15077883" cy="895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dirty="0" smtClean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   UML</a:t>
            </a:r>
            <a:endParaRPr lang="en-US" sz="6000" dirty="0">
              <a:solidFill>
                <a:srgbClr val="000000"/>
              </a:solidFill>
              <a:latin typeface="TS Damas Sans"/>
              <a:ea typeface="TS Damas Sans"/>
              <a:cs typeface="TS Damas Sans"/>
              <a:sym typeface="TS Damas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03067" y="3438474"/>
            <a:ext cx="7000542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endParaRPr lang="en-US" sz="3999" b="1" dirty="0">
              <a:solidFill>
                <a:srgbClr val="000000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 smtClean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14</a:t>
            </a:r>
            <a:endParaRPr lang="en-US" sz="3999" b="1" spc="199" dirty="0">
              <a:solidFill>
                <a:srgbClr val="0B5298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03067" y="4235399"/>
            <a:ext cx="7309254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08285" y="4178249"/>
            <a:ext cx="7740933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grpSp>
        <p:nvGrpSpPr>
          <p:cNvPr id="22" name="Group 3">
            <a:extLst>
              <a:ext uri="{FF2B5EF4-FFF2-40B4-BE49-F238E27FC236}">
                <a16:creationId xmlns="" xmlns:a16="http://schemas.microsoft.com/office/drawing/2014/main" id="{25FE4B7F-68CE-4355-A5A3-19CEDA404C4A}"/>
              </a:ext>
            </a:extLst>
          </p:cNvPr>
          <p:cNvGrpSpPr/>
          <p:nvPr/>
        </p:nvGrpSpPr>
        <p:grpSpPr>
          <a:xfrm>
            <a:off x="11277600" y="2954300"/>
            <a:ext cx="4169121" cy="638943"/>
            <a:chOff x="-30185" y="-57150"/>
            <a:chExt cx="1098040" cy="222458"/>
          </a:xfrm>
        </p:grpSpPr>
        <p:sp>
          <p:nvSpPr>
            <p:cNvPr id="23" name="Freeform 4">
              <a:extLst>
                <a:ext uri="{FF2B5EF4-FFF2-40B4-BE49-F238E27FC236}">
                  <a16:creationId xmlns="" xmlns:a16="http://schemas.microsoft.com/office/drawing/2014/main" id="{CC0FA471-11AE-430A-9EF7-83E634FCB5A9}"/>
                </a:ext>
              </a:extLst>
            </p:cNvPr>
            <p:cNvSpPr/>
            <p:nvPr/>
          </p:nvSpPr>
          <p:spPr>
            <a:xfrm>
              <a:off x="-30185" y="22157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 smtClean="0">
                  <a:solidFill>
                    <a:schemeClr val="bg1">
                      <a:lumMod val="95000"/>
                    </a:schemeClr>
                  </a:solidFill>
                  <a:latin typeface="Ruda Bold" panose="020B0604020202020204" charset="0"/>
                </a:rPr>
                <a:t>DFD DIAGRAM </a:t>
              </a: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Ruda Bold" panose="020B0604020202020204" charset="0"/>
                </a:rPr>
                <a:t>LEVEL 0</a:t>
              </a:r>
              <a:endParaRPr lang="en-ID" sz="2000" dirty="0">
                <a:solidFill>
                  <a:schemeClr val="bg1">
                    <a:lumMod val="95000"/>
                  </a:schemeClr>
                </a:solidFill>
                <a:latin typeface="Ruda Bold" panose="020B0604020202020204" charset="0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="" xmlns:a16="http://schemas.microsoft.com/office/drawing/2014/main" id="{FA970B2D-DFDF-4ED3-B94A-C8F0E27C689A}"/>
                </a:ext>
              </a:extLst>
            </p:cNvPr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A891F061-06D1-4724-A4F6-8A30FA24F587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8943" y="3732161"/>
            <a:ext cx="6795699" cy="491653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36257C60-3B40-4231-8AF5-CAF2BFA063FB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43185" y="3732161"/>
            <a:ext cx="6246312" cy="491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09187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algn="ctr">
              <a:lnSpc>
                <a:spcPts val="2900"/>
              </a:lnSpc>
            </a:pPr>
            <a:r>
              <a:rPr lang="en-US" sz="18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Barang Masuk</a:t>
            </a:r>
            <a:endParaRPr lang="en-US" sz="18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667002" y="2678535"/>
            <a:ext cx="4881616" cy="884512"/>
            <a:chOff x="-119146" y="-57150"/>
            <a:chExt cx="1285693" cy="321897"/>
          </a:xfrm>
        </p:grpSpPr>
        <p:sp>
          <p:nvSpPr>
            <p:cNvPr id="4" name="Freeform 4"/>
            <p:cNvSpPr/>
            <p:nvPr/>
          </p:nvSpPr>
          <p:spPr>
            <a:xfrm>
              <a:off x="-119146" y="121596"/>
              <a:ext cx="1285693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Ruda Bold" panose="020B0604020202020204" charset="0"/>
                </a:rPr>
                <a:t>DFD DIAGRAM </a:t>
              </a:r>
              <a:r>
                <a:rPr lang="en-US" sz="2000" dirty="0">
                  <a:solidFill>
                    <a:schemeClr val="bg1"/>
                  </a:solidFill>
                  <a:latin typeface="Ruda Bold" panose="020B0604020202020204" charset="0"/>
                </a:rPr>
                <a:t>LEVEL 1 DATA BARANG</a:t>
              </a:r>
              <a:endParaRPr lang="en-ID" sz="2000" dirty="0">
                <a:solidFill>
                  <a:schemeClr val="bg1"/>
                </a:solidFill>
                <a:latin typeface="Ruda Bold" panose="020B060402020202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22117" y="1750532"/>
            <a:ext cx="15527101" cy="895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dirty="0" smtClean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   UML</a:t>
            </a:r>
            <a:endParaRPr lang="en-US" sz="6000" dirty="0">
              <a:solidFill>
                <a:srgbClr val="000000"/>
              </a:solidFill>
              <a:latin typeface="TS Damas Sans"/>
              <a:ea typeface="TS Damas Sans"/>
              <a:cs typeface="TS Damas Sans"/>
              <a:sym typeface="TS Damas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03067" y="3438474"/>
            <a:ext cx="7000542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endParaRPr lang="en-US" sz="3999" b="1" dirty="0">
              <a:solidFill>
                <a:srgbClr val="000000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 smtClean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15</a:t>
            </a:r>
            <a:endParaRPr lang="en-US" sz="3999" b="1" spc="199" dirty="0">
              <a:solidFill>
                <a:srgbClr val="0B5298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03067" y="4235399"/>
            <a:ext cx="7309254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08285" y="4178249"/>
            <a:ext cx="7740933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grpSp>
        <p:nvGrpSpPr>
          <p:cNvPr id="22" name="Group 3">
            <a:extLst>
              <a:ext uri="{FF2B5EF4-FFF2-40B4-BE49-F238E27FC236}">
                <a16:creationId xmlns="" xmlns:a16="http://schemas.microsoft.com/office/drawing/2014/main" id="{25FE4B7F-68CE-4355-A5A3-19CEDA404C4A}"/>
              </a:ext>
            </a:extLst>
          </p:cNvPr>
          <p:cNvGrpSpPr/>
          <p:nvPr/>
        </p:nvGrpSpPr>
        <p:grpSpPr>
          <a:xfrm>
            <a:off x="10820399" y="2634257"/>
            <a:ext cx="5355079" cy="1097904"/>
            <a:chOff x="-99729" y="-57150"/>
            <a:chExt cx="1267968" cy="410713"/>
          </a:xfrm>
        </p:grpSpPr>
        <p:sp>
          <p:nvSpPr>
            <p:cNvPr id="23" name="Freeform 4">
              <a:extLst>
                <a:ext uri="{FF2B5EF4-FFF2-40B4-BE49-F238E27FC236}">
                  <a16:creationId xmlns="" xmlns:a16="http://schemas.microsoft.com/office/drawing/2014/main" id="{CC0FA471-11AE-430A-9EF7-83E634FCB5A9}"/>
                </a:ext>
              </a:extLst>
            </p:cNvPr>
            <p:cNvSpPr/>
            <p:nvPr/>
          </p:nvSpPr>
          <p:spPr>
            <a:xfrm>
              <a:off x="-99729" y="172123"/>
              <a:ext cx="1267968" cy="181440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 smtClean="0">
                  <a:solidFill>
                    <a:schemeClr val="bg1">
                      <a:lumMod val="95000"/>
                    </a:schemeClr>
                  </a:solidFill>
                  <a:latin typeface="Ruda Bold" panose="020B0604020202020204" charset="0"/>
                </a:rPr>
                <a:t>DFD DIAGRAM </a:t>
              </a: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Ruda Bold" panose="020B0604020202020204" charset="0"/>
                </a:rPr>
                <a:t>LEVEL 1 KELOLA BARANG</a:t>
              </a:r>
              <a:endParaRPr lang="en-ID" sz="2000" dirty="0">
                <a:solidFill>
                  <a:schemeClr val="bg1">
                    <a:lumMod val="95000"/>
                  </a:schemeClr>
                </a:solidFill>
                <a:latin typeface="Ruda Bold" panose="020B0604020202020204" charset="0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="" xmlns:a16="http://schemas.microsoft.com/office/drawing/2014/main" id="{FA970B2D-DFDF-4ED3-B94A-C8F0E27C689A}"/>
                </a:ext>
              </a:extLst>
            </p:cNvPr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502C1A1D-FBE6-47A9-B31B-3416B077793A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3133" y="4065336"/>
            <a:ext cx="7000542" cy="43162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48D1875F-F189-4AD6-8CE6-65966446A572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8686" y="4025849"/>
            <a:ext cx="6362401" cy="437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13497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algn="ctr">
              <a:lnSpc>
                <a:spcPts val="2900"/>
              </a:lnSpc>
            </a:pPr>
            <a:r>
              <a:rPr lang="en-US" sz="18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Barang Masuk</a:t>
            </a:r>
            <a:endParaRPr lang="en-US" sz="18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667000" y="2678535"/>
            <a:ext cx="4506894" cy="1064313"/>
            <a:chOff x="-119146" y="-57150"/>
            <a:chExt cx="1187001" cy="387331"/>
          </a:xfrm>
        </p:grpSpPr>
        <p:sp>
          <p:nvSpPr>
            <p:cNvPr id="4" name="Freeform 4"/>
            <p:cNvSpPr/>
            <p:nvPr/>
          </p:nvSpPr>
          <p:spPr>
            <a:xfrm>
              <a:off x="-119146" y="187030"/>
              <a:ext cx="1187001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Ruda Bold" panose="020B0604020202020204" charset="0"/>
                </a:rPr>
                <a:t>DFD DIAGRAM </a:t>
              </a:r>
              <a:r>
                <a:rPr lang="en-US" sz="2000" dirty="0">
                  <a:solidFill>
                    <a:schemeClr val="bg1"/>
                  </a:solidFill>
                  <a:latin typeface="Ruda Bold" panose="020B0604020202020204" charset="0"/>
                </a:rPr>
                <a:t>LEVEL 1 KELOLA TOKO</a:t>
              </a:r>
              <a:endParaRPr lang="en-ID" sz="2000" dirty="0">
                <a:solidFill>
                  <a:schemeClr val="bg1"/>
                </a:solidFill>
                <a:latin typeface="Ruda Bold" panose="020B060402020202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22117" y="1750532"/>
            <a:ext cx="15220744" cy="895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dirty="0" smtClean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UML</a:t>
            </a:r>
            <a:endParaRPr lang="en-US" sz="6000" dirty="0">
              <a:solidFill>
                <a:srgbClr val="000000"/>
              </a:solidFill>
              <a:latin typeface="TS Damas Sans"/>
              <a:ea typeface="TS Damas Sans"/>
              <a:cs typeface="TS Damas Sans"/>
              <a:sym typeface="TS Damas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03067" y="3438474"/>
            <a:ext cx="7000542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endParaRPr lang="en-US" sz="3999" b="1" dirty="0">
              <a:solidFill>
                <a:srgbClr val="000000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 smtClean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16</a:t>
            </a:r>
            <a:endParaRPr lang="en-US" sz="3999" b="1" spc="199" dirty="0">
              <a:solidFill>
                <a:srgbClr val="0B5298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03067" y="4235399"/>
            <a:ext cx="7309254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08285" y="4178249"/>
            <a:ext cx="7740933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grpSp>
        <p:nvGrpSpPr>
          <p:cNvPr id="22" name="Group 3">
            <a:extLst>
              <a:ext uri="{FF2B5EF4-FFF2-40B4-BE49-F238E27FC236}">
                <a16:creationId xmlns="" xmlns:a16="http://schemas.microsoft.com/office/drawing/2014/main" id="{25FE4B7F-68CE-4355-A5A3-19CEDA404C4A}"/>
              </a:ext>
            </a:extLst>
          </p:cNvPr>
          <p:cNvGrpSpPr/>
          <p:nvPr/>
        </p:nvGrpSpPr>
        <p:grpSpPr>
          <a:xfrm>
            <a:off x="10134602" y="2634257"/>
            <a:ext cx="5616919" cy="1097904"/>
            <a:chOff x="-262111" y="-57150"/>
            <a:chExt cx="1329966" cy="410713"/>
          </a:xfrm>
        </p:grpSpPr>
        <p:sp>
          <p:nvSpPr>
            <p:cNvPr id="23" name="Freeform 4">
              <a:extLst>
                <a:ext uri="{FF2B5EF4-FFF2-40B4-BE49-F238E27FC236}">
                  <a16:creationId xmlns="" xmlns:a16="http://schemas.microsoft.com/office/drawing/2014/main" id="{CC0FA471-11AE-430A-9EF7-83E634FCB5A9}"/>
                </a:ext>
              </a:extLst>
            </p:cNvPr>
            <p:cNvSpPr/>
            <p:nvPr/>
          </p:nvSpPr>
          <p:spPr>
            <a:xfrm>
              <a:off x="-262111" y="210412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 smtClean="0">
                  <a:solidFill>
                    <a:schemeClr val="bg1">
                      <a:lumMod val="95000"/>
                    </a:schemeClr>
                  </a:solidFill>
                  <a:latin typeface="Ruda Bold" panose="020B0604020202020204" charset="0"/>
                </a:rPr>
                <a:t>DFD DIAGRAM </a:t>
              </a: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Ruda Bold" panose="020B0604020202020204" charset="0"/>
                </a:rPr>
                <a:t>LEVEL 1 PROFIL</a:t>
              </a:r>
              <a:endParaRPr lang="en-ID" sz="2000" dirty="0">
                <a:solidFill>
                  <a:schemeClr val="bg1">
                    <a:lumMod val="95000"/>
                  </a:schemeClr>
                </a:solidFill>
                <a:latin typeface="Ruda Bold" panose="020B0604020202020204" charset="0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="" xmlns:a16="http://schemas.microsoft.com/office/drawing/2014/main" id="{FA970B2D-DFDF-4ED3-B94A-C8F0E27C689A}"/>
                </a:ext>
              </a:extLst>
            </p:cNvPr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922EE826-5469-4814-ABB2-8F7D0D182631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4978" y="4455222"/>
            <a:ext cx="6605587" cy="31073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654C5126-744C-4ED9-950D-B1DA8D51BB53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7413" y="4178249"/>
            <a:ext cx="5786626" cy="440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2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algn="ctr">
              <a:lnSpc>
                <a:spcPts val="2900"/>
              </a:lnSpc>
            </a:pPr>
            <a:r>
              <a:rPr lang="en-US" sz="18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Barang Masuk</a:t>
            </a:r>
            <a:endParaRPr lang="en-US" sz="18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747998" y="3181772"/>
            <a:ext cx="4054512" cy="550389"/>
            <a:chOff x="0" y="-57150"/>
            <a:chExt cx="1067855" cy="200301"/>
          </a:xfrm>
        </p:grpSpPr>
        <p:sp>
          <p:nvSpPr>
            <p:cNvPr id="4" name="Freeform 4"/>
            <p:cNvSpPr/>
            <p:nvPr/>
          </p:nvSpPr>
          <p:spPr>
            <a:xfrm>
              <a:off x="0" y="-28575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da Bold" panose="020B0604020202020204" charset="0"/>
                </a:rPr>
                <a:t>DIAGRAM SQUENCE PROFIL</a:t>
              </a:r>
              <a:endParaRPr lang="en-ID" sz="2000" dirty="0">
                <a:solidFill>
                  <a:schemeClr val="bg1"/>
                </a:solidFill>
                <a:latin typeface="Ruda Bold" panose="020B060402020202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22117" y="1750532"/>
            <a:ext cx="14867379" cy="895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dirty="0" smtClean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UML</a:t>
            </a:r>
            <a:endParaRPr lang="en-US" sz="6000" dirty="0">
              <a:solidFill>
                <a:srgbClr val="000000"/>
              </a:solidFill>
              <a:latin typeface="TS Damas Sans"/>
              <a:ea typeface="TS Damas Sans"/>
              <a:cs typeface="TS Damas Sans"/>
              <a:sym typeface="TS Damas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03067" y="3438474"/>
            <a:ext cx="7000542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endParaRPr lang="en-US" sz="3999" b="1" dirty="0">
              <a:solidFill>
                <a:srgbClr val="000000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 smtClean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17</a:t>
            </a:r>
            <a:endParaRPr lang="en-US" sz="3999" b="1" spc="199" dirty="0">
              <a:solidFill>
                <a:srgbClr val="0B5298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03067" y="4235399"/>
            <a:ext cx="7309254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08285" y="4178249"/>
            <a:ext cx="7740933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grpSp>
        <p:nvGrpSpPr>
          <p:cNvPr id="22" name="Group 3">
            <a:extLst>
              <a:ext uri="{FF2B5EF4-FFF2-40B4-BE49-F238E27FC236}">
                <a16:creationId xmlns="" xmlns:a16="http://schemas.microsoft.com/office/drawing/2014/main" id="{25FE4B7F-68CE-4355-A5A3-19CEDA404C4A}"/>
              </a:ext>
            </a:extLst>
          </p:cNvPr>
          <p:cNvGrpSpPr/>
          <p:nvPr/>
        </p:nvGrpSpPr>
        <p:grpSpPr>
          <a:xfrm>
            <a:off x="9525001" y="2583219"/>
            <a:ext cx="5694062" cy="1107314"/>
            <a:chOff x="-280377" y="-57150"/>
            <a:chExt cx="1348232" cy="414233"/>
          </a:xfrm>
        </p:grpSpPr>
        <p:sp>
          <p:nvSpPr>
            <p:cNvPr id="23" name="Freeform 4">
              <a:extLst>
                <a:ext uri="{FF2B5EF4-FFF2-40B4-BE49-F238E27FC236}">
                  <a16:creationId xmlns="" xmlns:a16="http://schemas.microsoft.com/office/drawing/2014/main" id="{CC0FA471-11AE-430A-9EF7-83E634FCB5A9}"/>
                </a:ext>
              </a:extLst>
            </p:cNvPr>
            <p:cNvSpPr/>
            <p:nvPr/>
          </p:nvSpPr>
          <p:spPr>
            <a:xfrm>
              <a:off x="-280377" y="213932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Ruda Bold" panose="020B0604020202020204" charset="0"/>
                </a:rPr>
                <a:t>DIAGRAM SQUENCE LOGIN</a:t>
              </a:r>
              <a:endParaRPr lang="en-ID" sz="2000" dirty="0">
                <a:solidFill>
                  <a:schemeClr val="bg1">
                    <a:lumMod val="95000"/>
                  </a:schemeClr>
                </a:solidFill>
                <a:latin typeface="Ruda Bold" panose="020B0604020202020204" charset="0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="" xmlns:a16="http://schemas.microsoft.com/office/drawing/2014/main" id="{FA970B2D-DFDF-4ED3-B94A-C8F0E27C689A}"/>
                </a:ext>
              </a:extLst>
            </p:cNvPr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5DBDBC84-A52C-4C4D-B69F-BD8E38BDED0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308" y="3987748"/>
            <a:ext cx="4603891" cy="48201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675EA3FD-A0C5-4FBE-B9F0-1E404F88509C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023" y="4025849"/>
            <a:ext cx="6879178" cy="451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15162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95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algn="ctr">
              <a:lnSpc>
                <a:spcPts val="2900"/>
              </a:lnSpc>
            </a:pPr>
            <a:r>
              <a:rPr lang="en-US" sz="18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Barang Masuk</a:t>
            </a:r>
            <a:endParaRPr lang="en-US" sz="18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811918" y="2678535"/>
            <a:ext cx="4957819" cy="565205"/>
            <a:chOff x="-80978" y="-57150"/>
            <a:chExt cx="1305763" cy="205693"/>
          </a:xfrm>
        </p:grpSpPr>
        <p:sp>
          <p:nvSpPr>
            <p:cNvPr id="4" name="Freeform 4"/>
            <p:cNvSpPr/>
            <p:nvPr/>
          </p:nvSpPr>
          <p:spPr>
            <a:xfrm>
              <a:off x="-80978" y="18890"/>
              <a:ext cx="1305763" cy="129653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da Bold" panose="020B0604020202020204" charset="0"/>
                </a:rPr>
                <a:t>DIAGRAM SQUENCE BARANG MASUK</a:t>
              </a:r>
              <a:endParaRPr lang="en-ID" sz="2000" dirty="0">
                <a:solidFill>
                  <a:schemeClr val="bg1"/>
                </a:solidFill>
                <a:latin typeface="Ruda Bold" panose="020B060402020202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676399" y="1750532"/>
            <a:ext cx="14613097" cy="895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dirty="0" smtClean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UML </a:t>
            </a:r>
            <a:endParaRPr lang="en-US" sz="6000" dirty="0">
              <a:solidFill>
                <a:srgbClr val="000000"/>
              </a:solidFill>
              <a:latin typeface="TS Damas Sans"/>
              <a:ea typeface="TS Damas Sans"/>
              <a:cs typeface="TS Damas Sans"/>
              <a:sym typeface="TS Damas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03067" y="3438474"/>
            <a:ext cx="7000542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endParaRPr lang="en-US" sz="3999" b="1" dirty="0">
              <a:solidFill>
                <a:srgbClr val="000000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 smtClean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18</a:t>
            </a:r>
            <a:endParaRPr lang="en-US" sz="3999" b="1" spc="199" dirty="0">
              <a:solidFill>
                <a:srgbClr val="0B5298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03067" y="4235399"/>
            <a:ext cx="7309254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08285" y="4178249"/>
            <a:ext cx="7740933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grpSp>
        <p:nvGrpSpPr>
          <p:cNvPr id="22" name="Group 3">
            <a:extLst>
              <a:ext uri="{FF2B5EF4-FFF2-40B4-BE49-F238E27FC236}">
                <a16:creationId xmlns="" xmlns:a16="http://schemas.microsoft.com/office/drawing/2014/main" id="{25FE4B7F-68CE-4355-A5A3-19CEDA404C4A}"/>
              </a:ext>
            </a:extLst>
          </p:cNvPr>
          <p:cNvGrpSpPr/>
          <p:nvPr/>
        </p:nvGrpSpPr>
        <p:grpSpPr>
          <a:xfrm>
            <a:off x="10107190" y="2656395"/>
            <a:ext cx="5111873" cy="672595"/>
            <a:chOff x="-142527" y="-57150"/>
            <a:chExt cx="1210382" cy="251610"/>
          </a:xfrm>
        </p:grpSpPr>
        <p:sp>
          <p:nvSpPr>
            <p:cNvPr id="23" name="Freeform 4">
              <a:extLst>
                <a:ext uri="{FF2B5EF4-FFF2-40B4-BE49-F238E27FC236}">
                  <a16:creationId xmlns="" xmlns:a16="http://schemas.microsoft.com/office/drawing/2014/main" id="{CC0FA471-11AE-430A-9EF7-83E634FCB5A9}"/>
                </a:ext>
              </a:extLst>
            </p:cNvPr>
            <p:cNvSpPr/>
            <p:nvPr/>
          </p:nvSpPr>
          <p:spPr>
            <a:xfrm>
              <a:off x="-142527" y="54048"/>
              <a:ext cx="1086096" cy="140412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Ruda Bold" panose="020B0604020202020204" charset="0"/>
                </a:rPr>
                <a:t>DIAGRAM SQUENCE BARANG KELUAR</a:t>
              </a:r>
              <a:endParaRPr lang="en-ID" sz="2000" dirty="0">
                <a:solidFill>
                  <a:schemeClr val="bg1">
                    <a:lumMod val="95000"/>
                  </a:schemeClr>
                </a:solidFill>
                <a:latin typeface="Ruda Bold" panose="020B0604020202020204" charset="0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="" xmlns:a16="http://schemas.microsoft.com/office/drawing/2014/main" id="{FA970B2D-DFDF-4ED3-B94A-C8F0E27C689A}"/>
                </a:ext>
              </a:extLst>
            </p:cNvPr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A3B9D6F4-EBC1-46FF-BC8E-56309EA1EBD1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381" y="3751211"/>
            <a:ext cx="4964093" cy="47787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A5CCDF59-2A66-4CF1-967C-BC90A56BE698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3732161"/>
            <a:ext cx="4483359" cy="487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5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95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algn="ctr">
              <a:lnSpc>
                <a:spcPts val="2900"/>
              </a:lnSpc>
            </a:pPr>
            <a:r>
              <a:rPr lang="en-US" sz="18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Barang Masuk</a:t>
            </a:r>
            <a:endParaRPr lang="en-US" sz="18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811918" y="2678535"/>
            <a:ext cx="4957819" cy="565205"/>
            <a:chOff x="-80978" y="-57150"/>
            <a:chExt cx="1305763" cy="205693"/>
          </a:xfrm>
        </p:grpSpPr>
        <p:sp>
          <p:nvSpPr>
            <p:cNvPr id="4" name="Freeform 4"/>
            <p:cNvSpPr/>
            <p:nvPr/>
          </p:nvSpPr>
          <p:spPr>
            <a:xfrm>
              <a:off x="-80978" y="18890"/>
              <a:ext cx="1305763" cy="129653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da Bold" panose="020B0604020202020204" charset="0"/>
                </a:rPr>
                <a:t>DIAGRAM SQUENCE KELOLA DATA</a:t>
              </a:r>
              <a:endParaRPr lang="en-ID" sz="2000" dirty="0">
                <a:solidFill>
                  <a:schemeClr val="bg1"/>
                </a:solidFill>
                <a:latin typeface="Ruda Bold" panose="020B060402020202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22117" y="1750532"/>
            <a:ext cx="16332483" cy="895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dirty="0" smtClean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UML</a:t>
            </a:r>
            <a:endParaRPr lang="en-US" sz="6000" dirty="0">
              <a:solidFill>
                <a:srgbClr val="000000"/>
              </a:solidFill>
              <a:latin typeface="TS Damas Sans"/>
              <a:ea typeface="TS Damas Sans"/>
              <a:cs typeface="TS Damas Sans"/>
              <a:sym typeface="TS Damas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03067" y="3438474"/>
            <a:ext cx="7000542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endParaRPr lang="en-US" sz="3999" b="1" dirty="0">
              <a:solidFill>
                <a:srgbClr val="000000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 smtClean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19</a:t>
            </a:r>
            <a:endParaRPr lang="en-US" sz="3999" b="1" spc="199" dirty="0">
              <a:solidFill>
                <a:srgbClr val="0B5298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03067" y="4235399"/>
            <a:ext cx="7309254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08285" y="4178249"/>
            <a:ext cx="7740933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grpSp>
        <p:nvGrpSpPr>
          <p:cNvPr id="22" name="Group 3">
            <a:extLst>
              <a:ext uri="{FF2B5EF4-FFF2-40B4-BE49-F238E27FC236}">
                <a16:creationId xmlns="" xmlns:a16="http://schemas.microsoft.com/office/drawing/2014/main" id="{25FE4B7F-68CE-4355-A5A3-19CEDA404C4A}"/>
              </a:ext>
            </a:extLst>
          </p:cNvPr>
          <p:cNvGrpSpPr/>
          <p:nvPr/>
        </p:nvGrpSpPr>
        <p:grpSpPr>
          <a:xfrm>
            <a:off x="10710162" y="2641579"/>
            <a:ext cx="4637413" cy="587345"/>
            <a:chOff x="-30185" y="-57150"/>
            <a:chExt cx="1098040" cy="219719"/>
          </a:xfrm>
        </p:grpSpPr>
        <p:sp>
          <p:nvSpPr>
            <p:cNvPr id="23" name="Freeform 4">
              <a:extLst>
                <a:ext uri="{FF2B5EF4-FFF2-40B4-BE49-F238E27FC236}">
                  <a16:creationId xmlns="" xmlns:a16="http://schemas.microsoft.com/office/drawing/2014/main" id="{CC0FA471-11AE-430A-9EF7-83E634FCB5A9}"/>
                </a:ext>
              </a:extLst>
            </p:cNvPr>
            <p:cNvSpPr/>
            <p:nvPr/>
          </p:nvSpPr>
          <p:spPr>
            <a:xfrm>
              <a:off x="-30185" y="22157"/>
              <a:ext cx="1086096" cy="140412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Ruda Bold" panose="020B0604020202020204" charset="0"/>
                </a:rPr>
                <a:t>CLASS DIAGRAM</a:t>
              </a:r>
              <a:endParaRPr lang="en-ID" sz="2000" dirty="0">
                <a:solidFill>
                  <a:schemeClr val="bg1">
                    <a:lumMod val="95000"/>
                  </a:schemeClr>
                </a:solidFill>
                <a:latin typeface="Ruda Bold" panose="020B0604020202020204" charset="0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="" xmlns:a16="http://schemas.microsoft.com/office/drawing/2014/main" id="{FA970B2D-DFDF-4ED3-B94A-C8F0E27C689A}"/>
                </a:ext>
              </a:extLst>
            </p:cNvPr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FE16470A-5987-4BD0-95DC-76AC0062CA0E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94" y="3974082"/>
            <a:ext cx="6750050" cy="38809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D06262BE-1526-4351-B0BF-F051D14AB713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099" y="3732161"/>
            <a:ext cx="7179019" cy="466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2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0" y="1584202"/>
            <a:ext cx="18287999" cy="89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KELOMPOK 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2832" y="838408"/>
            <a:ext cx="5923912" cy="35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029200" y="8236681"/>
            <a:ext cx="376240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Oleh : Muhammad Patel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02</a:t>
            </a:r>
          </a:p>
        </p:txBody>
      </p:sp>
      <p:grpSp>
        <p:nvGrpSpPr>
          <p:cNvPr id="22" name="Group 10">
            <a:extLst>
              <a:ext uri="{FF2B5EF4-FFF2-40B4-BE49-F238E27FC236}">
                <a16:creationId xmlns="" xmlns:a16="http://schemas.microsoft.com/office/drawing/2014/main" id="{7A0E0B09-9FF0-48A3-BFD7-6872E9C937BF}"/>
              </a:ext>
            </a:extLst>
          </p:cNvPr>
          <p:cNvGrpSpPr/>
          <p:nvPr/>
        </p:nvGrpSpPr>
        <p:grpSpPr>
          <a:xfrm>
            <a:off x="4648200" y="2769232"/>
            <a:ext cx="3076530" cy="3299351"/>
            <a:chOff x="0" y="0"/>
            <a:chExt cx="10591800" cy="15163800"/>
          </a:xfrm>
        </p:grpSpPr>
        <p:sp>
          <p:nvSpPr>
            <p:cNvPr id="23" name="Freeform 11">
              <a:extLst>
                <a:ext uri="{FF2B5EF4-FFF2-40B4-BE49-F238E27FC236}">
                  <a16:creationId xmlns="" xmlns:a16="http://schemas.microsoft.com/office/drawing/2014/main" id="{3D8E6E86-7444-4958-BA4E-4C600EA38B36}"/>
                </a:ext>
              </a:extLst>
            </p:cNvPr>
            <p:cNvSpPr/>
            <p:nvPr/>
          </p:nvSpPr>
          <p:spPr>
            <a:xfrm>
              <a:off x="0" y="0"/>
              <a:ext cx="10591800" cy="15163800"/>
            </a:xfrm>
            <a:custGeom>
              <a:avLst/>
              <a:gdLst/>
              <a:ahLst/>
              <a:cxnLst/>
              <a:rect l="l" t="t" r="r" b="b"/>
              <a:pathLst>
                <a:path w="10591800" h="15163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close/>
                </a:path>
              </a:pathLst>
            </a:custGeom>
            <a:solidFill>
              <a:srgbClr val="B2D0E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5986AFD-876E-496D-BB35-0F6E138C9713}"/>
              </a:ext>
            </a:extLst>
          </p:cNvPr>
          <p:cNvSpPr txBox="1"/>
          <p:nvPr/>
        </p:nvSpPr>
        <p:spPr>
          <a:xfrm>
            <a:off x="4841977" y="2902965"/>
            <a:ext cx="288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REYHAN YOSEP MAHENDRA</a:t>
            </a:r>
          </a:p>
        </p:txBody>
      </p:sp>
      <p:grpSp>
        <p:nvGrpSpPr>
          <p:cNvPr id="24" name="Group 10">
            <a:extLst>
              <a:ext uri="{FF2B5EF4-FFF2-40B4-BE49-F238E27FC236}">
                <a16:creationId xmlns="" xmlns:a16="http://schemas.microsoft.com/office/drawing/2014/main" id="{03236D3C-0F53-4642-B6D2-5B02788FFAC5}"/>
              </a:ext>
            </a:extLst>
          </p:cNvPr>
          <p:cNvGrpSpPr/>
          <p:nvPr/>
        </p:nvGrpSpPr>
        <p:grpSpPr>
          <a:xfrm>
            <a:off x="13639800" y="6806369"/>
            <a:ext cx="2649696" cy="3299351"/>
            <a:chOff x="0" y="0"/>
            <a:chExt cx="10591800" cy="15163800"/>
          </a:xfrm>
        </p:grpSpPr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1DB52F1E-4AA3-42D5-9AC4-BFCC4B511DFD}"/>
                </a:ext>
              </a:extLst>
            </p:cNvPr>
            <p:cNvSpPr/>
            <p:nvPr/>
          </p:nvSpPr>
          <p:spPr>
            <a:xfrm>
              <a:off x="0" y="0"/>
              <a:ext cx="10591800" cy="15163800"/>
            </a:xfrm>
            <a:custGeom>
              <a:avLst/>
              <a:gdLst/>
              <a:ahLst/>
              <a:cxnLst/>
              <a:rect l="l" t="t" r="r" b="b"/>
              <a:pathLst>
                <a:path w="10591800" h="15163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close/>
                </a:path>
              </a:pathLst>
            </a:custGeom>
            <a:solidFill>
              <a:srgbClr val="B2D0E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6" name="Group 10">
            <a:extLst>
              <a:ext uri="{FF2B5EF4-FFF2-40B4-BE49-F238E27FC236}">
                <a16:creationId xmlns="" xmlns:a16="http://schemas.microsoft.com/office/drawing/2014/main" id="{154A5A5B-944F-472A-96A7-9DA3C565C904}"/>
              </a:ext>
            </a:extLst>
          </p:cNvPr>
          <p:cNvGrpSpPr/>
          <p:nvPr/>
        </p:nvGrpSpPr>
        <p:grpSpPr>
          <a:xfrm>
            <a:off x="7724730" y="6806369"/>
            <a:ext cx="2790869" cy="3299351"/>
            <a:chOff x="0" y="0"/>
            <a:chExt cx="10591800" cy="15163800"/>
          </a:xfrm>
        </p:grpSpPr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2385CCD7-1452-42B8-B4B2-51E96207BE75}"/>
                </a:ext>
              </a:extLst>
            </p:cNvPr>
            <p:cNvSpPr/>
            <p:nvPr/>
          </p:nvSpPr>
          <p:spPr>
            <a:xfrm>
              <a:off x="0" y="0"/>
              <a:ext cx="10591800" cy="15163800"/>
            </a:xfrm>
            <a:custGeom>
              <a:avLst/>
              <a:gdLst/>
              <a:ahLst/>
              <a:cxnLst/>
              <a:rect l="l" t="t" r="r" b="b"/>
              <a:pathLst>
                <a:path w="10591800" h="15163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close/>
                </a:path>
              </a:pathLst>
            </a:custGeom>
            <a:solidFill>
              <a:srgbClr val="B2D0E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8" name="Group 10">
            <a:extLst>
              <a:ext uri="{FF2B5EF4-FFF2-40B4-BE49-F238E27FC236}">
                <a16:creationId xmlns="" xmlns:a16="http://schemas.microsoft.com/office/drawing/2014/main" id="{C021C6D8-E02C-4004-8EE6-7FB592A98BD0}"/>
              </a:ext>
            </a:extLst>
          </p:cNvPr>
          <p:cNvGrpSpPr/>
          <p:nvPr/>
        </p:nvGrpSpPr>
        <p:grpSpPr>
          <a:xfrm>
            <a:off x="1998504" y="6806370"/>
            <a:ext cx="2843473" cy="3398476"/>
            <a:chOff x="0" y="0"/>
            <a:chExt cx="10591800" cy="15163800"/>
          </a:xfrm>
        </p:grpSpPr>
        <p:sp>
          <p:nvSpPr>
            <p:cNvPr id="29" name="Freeform 11">
              <a:extLst>
                <a:ext uri="{FF2B5EF4-FFF2-40B4-BE49-F238E27FC236}">
                  <a16:creationId xmlns="" xmlns:a16="http://schemas.microsoft.com/office/drawing/2014/main" id="{F4BCB600-085C-48C9-9FAF-0DEBBE6BAEF1}"/>
                </a:ext>
              </a:extLst>
            </p:cNvPr>
            <p:cNvSpPr/>
            <p:nvPr/>
          </p:nvSpPr>
          <p:spPr>
            <a:xfrm>
              <a:off x="0" y="0"/>
              <a:ext cx="10591800" cy="15163800"/>
            </a:xfrm>
            <a:custGeom>
              <a:avLst/>
              <a:gdLst/>
              <a:ahLst/>
              <a:cxnLst/>
              <a:rect l="l" t="t" r="r" b="b"/>
              <a:pathLst>
                <a:path w="10591800" h="15163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close/>
                </a:path>
              </a:pathLst>
            </a:custGeom>
            <a:solidFill>
              <a:srgbClr val="B2D0E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0" name="Group 10">
            <a:extLst>
              <a:ext uri="{FF2B5EF4-FFF2-40B4-BE49-F238E27FC236}">
                <a16:creationId xmlns="" xmlns:a16="http://schemas.microsoft.com/office/drawing/2014/main" id="{7556FCB5-044E-469B-A8C5-39E40DB6C195}"/>
              </a:ext>
            </a:extLst>
          </p:cNvPr>
          <p:cNvGrpSpPr/>
          <p:nvPr/>
        </p:nvGrpSpPr>
        <p:grpSpPr>
          <a:xfrm>
            <a:off x="10896600" y="2834749"/>
            <a:ext cx="2895600" cy="3299351"/>
            <a:chOff x="0" y="0"/>
            <a:chExt cx="10591800" cy="15163800"/>
          </a:xfrm>
        </p:grpSpPr>
        <p:sp>
          <p:nvSpPr>
            <p:cNvPr id="31" name="Freeform 11">
              <a:extLst>
                <a:ext uri="{FF2B5EF4-FFF2-40B4-BE49-F238E27FC236}">
                  <a16:creationId xmlns="" xmlns:a16="http://schemas.microsoft.com/office/drawing/2014/main" id="{461D4A9B-CC8C-4009-A14D-8E1FA57FC794}"/>
                </a:ext>
              </a:extLst>
            </p:cNvPr>
            <p:cNvSpPr/>
            <p:nvPr/>
          </p:nvSpPr>
          <p:spPr>
            <a:xfrm>
              <a:off x="0" y="0"/>
              <a:ext cx="10591800" cy="15163800"/>
            </a:xfrm>
            <a:custGeom>
              <a:avLst/>
              <a:gdLst/>
              <a:ahLst/>
              <a:cxnLst/>
              <a:rect l="l" t="t" r="r" b="b"/>
              <a:pathLst>
                <a:path w="10591800" h="15163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close/>
                </a:path>
              </a:pathLst>
            </a:custGeom>
            <a:solidFill>
              <a:srgbClr val="B2D0EC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5A7E33E-D5E9-47B1-A1C9-F1938058CA9D}"/>
              </a:ext>
            </a:extLst>
          </p:cNvPr>
          <p:cNvSpPr txBox="1"/>
          <p:nvPr/>
        </p:nvSpPr>
        <p:spPr>
          <a:xfrm>
            <a:off x="11793521" y="2966281"/>
            <a:ext cx="123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Darwis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405BF04-EB44-4123-81F3-F9ACF9D11AF8}"/>
              </a:ext>
            </a:extLst>
          </p:cNvPr>
          <p:cNvSpPr txBox="1"/>
          <p:nvPr/>
        </p:nvSpPr>
        <p:spPr>
          <a:xfrm>
            <a:off x="2168423" y="7015140"/>
            <a:ext cx="3013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Handrini</a:t>
            </a:r>
            <a:r>
              <a:rPr lang="en-US" sz="1800" b="1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Helmayanti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95D999C7-699F-41CF-84FF-A32E116B02DE}"/>
              </a:ext>
            </a:extLst>
          </p:cNvPr>
          <p:cNvSpPr txBox="1"/>
          <p:nvPr/>
        </p:nvSpPr>
        <p:spPr>
          <a:xfrm>
            <a:off x="7848600" y="6983968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Iqra</a:t>
            </a:r>
            <a:r>
              <a:rPr lang="en-US" sz="1800" b="1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Ali </a:t>
            </a:r>
            <a:r>
              <a:rPr lang="en-US" sz="1800" b="1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Nursa’adah</a:t>
            </a:r>
            <a:endParaRPr 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D22D0F84-5281-4121-AEC6-017528097B74}"/>
              </a:ext>
            </a:extLst>
          </p:cNvPr>
          <p:cNvSpPr txBox="1"/>
          <p:nvPr/>
        </p:nvSpPr>
        <p:spPr>
          <a:xfrm>
            <a:off x="14035353" y="7015141"/>
            <a:ext cx="246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Taupik</a:t>
            </a:r>
            <a:r>
              <a:rPr lang="en-US" sz="1800" dirty="0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 </a:t>
            </a:r>
            <a:r>
              <a:rPr lang="en-US" sz="1800" b="1" dirty="0" err="1">
                <a:effectLst/>
                <a:latin typeface="Tahoma" panose="020B0604030504040204" pitchFamily="34" charset="0"/>
                <a:ea typeface="Calibri" panose="020F0502020204030204" pitchFamily="34" charset="0"/>
              </a:rPr>
              <a:t>Hidayat</a:t>
            </a:r>
            <a:endParaRPr lang="en-US" b="1" dirty="0"/>
          </a:p>
        </p:txBody>
      </p:sp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8695764B-182E-4CDC-9B6E-184518D3F9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6199" y="7520315"/>
            <a:ext cx="1869601" cy="236496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FD4898BA-5418-4405-BF9F-D7959B4AFB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509" y="3552453"/>
            <a:ext cx="1875291" cy="236496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63AF5599-27E6-4ABE-A532-3307BF16C7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398641"/>
            <a:ext cx="1875291" cy="239831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="" xmlns:a16="http://schemas.microsoft.com/office/drawing/2014/main" id="{7816BF84-998F-40EF-8FF3-E3C8C5BDFFB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336" y="7520315"/>
            <a:ext cx="1895264" cy="242518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085F58FB-201C-41E1-A72A-1B091796B17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352" y="7490887"/>
            <a:ext cx="1875291" cy="2394393"/>
          </a:xfrm>
          <a:prstGeom prst="rect">
            <a:avLst/>
          </a:prstGeom>
        </p:spPr>
      </p:pic>
      <p:sp>
        <p:nvSpPr>
          <p:cNvPr id="48" name="Freeform 14">
            <a:extLst>
              <a:ext uri="{FF2B5EF4-FFF2-40B4-BE49-F238E27FC236}">
                <a16:creationId xmlns="" xmlns:a16="http://schemas.microsoft.com/office/drawing/2014/main" id="{378D9C41-AD67-4067-91E9-C3F12A96F6BD}"/>
              </a:ext>
            </a:extLst>
          </p:cNvPr>
          <p:cNvSpPr/>
          <p:nvPr/>
        </p:nvSpPr>
        <p:spPr>
          <a:xfrm>
            <a:off x="-4190999" y="1584202"/>
            <a:ext cx="6858000" cy="5771580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766008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algn="ctr">
              <a:lnSpc>
                <a:spcPts val="2900"/>
              </a:lnSpc>
            </a:pPr>
            <a:r>
              <a:rPr lang="en-US" sz="18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Barang Masuk</a:t>
            </a:r>
            <a:endParaRPr lang="en-US" sz="18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6306388" y="2707059"/>
            <a:ext cx="4818812" cy="625149"/>
            <a:chOff x="0" y="-57150"/>
            <a:chExt cx="1269152" cy="227508"/>
          </a:xfrm>
        </p:grpSpPr>
        <p:sp>
          <p:nvSpPr>
            <p:cNvPr id="4" name="Freeform 4"/>
            <p:cNvSpPr/>
            <p:nvPr/>
          </p:nvSpPr>
          <p:spPr>
            <a:xfrm>
              <a:off x="201297" y="27207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da Bold" panose="020B0604020202020204" charset="0"/>
                </a:rPr>
                <a:t>DIAGRAM AKTIFITAS</a:t>
              </a:r>
              <a:endParaRPr lang="en-ID" sz="2000" dirty="0">
                <a:solidFill>
                  <a:schemeClr val="bg1"/>
                </a:solidFill>
                <a:latin typeface="Ruda Bold" panose="020B060402020202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22117" y="1750532"/>
            <a:ext cx="15527101" cy="895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dirty="0" smtClean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UML</a:t>
            </a:r>
            <a:endParaRPr lang="en-US" sz="6000" dirty="0">
              <a:solidFill>
                <a:srgbClr val="000000"/>
              </a:solidFill>
              <a:latin typeface="TS Damas Sans"/>
              <a:ea typeface="TS Damas Sans"/>
              <a:cs typeface="TS Damas Sans"/>
              <a:sym typeface="TS Damas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03067" y="3438474"/>
            <a:ext cx="7000542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endParaRPr lang="en-US" sz="3999" b="1" dirty="0">
              <a:solidFill>
                <a:srgbClr val="000000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 smtClean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20</a:t>
            </a:r>
            <a:endParaRPr lang="en-US" sz="3999" b="1" spc="199" dirty="0">
              <a:solidFill>
                <a:srgbClr val="0B5298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03067" y="4235399"/>
            <a:ext cx="7309254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08285" y="4178249"/>
            <a:ext cx="7740933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F6FA30CB-1163-4FFD-9DFF-6AAA9A4DAFEA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694" y="3751211"/>
            <a:ext cx="4082138" cy="555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57352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algn="ctr">
              <a:lnSpc>
                <a:spcPts val="2900"/>
              </a:lnSpc>
            </a:pPr>
            <a:r>
              <a:rPr lang="en-US" sz="18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Barang Masuk</a:t>
            </a:r>
            <a:endParaRPr lang="en-US" sz="18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22117" y="1750532"/>
            <a:ext cx="15527101" cy="895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dirty="0" smtClean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 ERD</a:t>
            </a:r>
            <a:endParaRPr lang="en-US" sz="6000" dirty="0">
              <a:solidFill>
                <a:srgbClr val="000000"/>
              </a:solidFill>
              <a:latin typeface="TS Damas Sans"/>
              <a:ea typeface="TS Damas Sans"/>
              <a:cs typeface="TS Damas Sans"/>
              <a:sym typeface="TS Damas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03067" y="3438474"/>
            <a:ext cx="7000542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endParaRPr lang="en-US" sz="3999" b="1" dirty="0">
              <a:solidFill>
                <a:srgbClr val="000000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 smtClean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21</a:t>
            </a:r>
            <a:endParaRPr lang="en-US" sz="3999" b="1" spc="199" dirty="0">
              <a:solidFill>
                <a:srgbClr val="0B5298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03067" y="4235399"/>
            <a:ext cx="7309254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08285" y="4178249"/>
            <a:ext cx="7740933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grpSp>
        <p:nvGrpSpPr>
          <p:cNvPr id="22" name="Group 3">
            <a:extLst>
              <a:ext uri="{FF2B5EF4-FFF2-40B4-BE49-F238E27FC236}">
                <a16:creationId xmlns="" xmlns:a16="http://schemas.microsoft.com/office/drawing/2014/main" id="{25FE4B7F-68CE-4355-A5A3-19CEDA404C4A}"/>
              </a:ext>
            </a:extLst>
          </p:cNvPr>
          <p:cNvGrpSpPr/>
          <p:nvPr/>
        </p:nvGrpSpPr>
        <p:grpSpPr>
          <a:xfrm>
            <a:off x="7565162" y="3020233"/>
            <a:ext cx="4131538" cy="711928"/>
            <a:chOff x="-265061" y="-57150"/>
            <a:chExt cx="1332916" cy="224297"/>
          </a:xfrm>
        </p:grpSpPr>
        <p:sp>
          <p:nvSpPr>
            <p:cNvPr id="23" name="Freeform 4">
              <a:extLst>
                <a:ext uri="{FF2B5EF4-FFF2-40B4-BE49-F238E27FC236}">
                  <a16:creationId xmlns="" xmlns:a16="http://schemas.microsoft.com/office/drawing/2014/main" id="{CC0FA471-11AE-430A-9EF7-83E634FCB5A9}"/>
                </a:ext>
              </a:extLst>
            </p:cNvPr>
            <p:cNvSpPr/>
            <p:nvPr/>
          </p:nvSpPr>
          <p:spPr>
            <a:xfrm>
              <a:off x="-265061" y="23996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Ruda Bold" panose="020B0604020202020204" charset="0"/>
                </a:rPr>
                <a:t>DIAGRAM ERD</a:t>
              </a:r>
              <a:endParaRPr lang="en-ID" sz="2000" dirty="0">
                <a:solidFill>
                  <a:schemeClr val="bg1">
                    <a:lumMod val="95000"/>
                  </a:schemeClr>
                </a:solidFill>
                <a:latin typeface="Ruda Bold" panose="020B0604020202020204" charset="0"/>
              </a:endParaRPr>
            </a:p>
          </p:txBody>
        </p:sp>
        <p:sp>
          <p:nvSpPr>
            <p:cNvPr id="24" name="TextBox 5">
              <a:extLst>
                <a:ext uri="{FF2B5EF4-FFF2-40B4-BE49-F238E27FC236}">
                  <a16:creationId xmlns="" xmlns:a16="http://schemas.microsoft.com/office/drawing/2014/main" id="{FA970B2D-DFDF-4ED3-B94A-C8F0E27C689A}"/>
                </a:ext>
              </a:extLst>
            </p:cNvPr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2F5956A1-6B0C-4C02-87F5-914EE2968AF8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987749"/>
            <a:ext cx="11125200" cy="454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71178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03066" y="2093736"/>
            <a:ext cx="12846334" cy="89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HASIL DAN PEMBAHASAN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301116" y="9051925"/>
            <a:ext cx="376240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Oleh : Muhammad Patel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 smtClean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22</a:t>
            </a:r>
            <a:endParaRPr lang="en-US" sz="3999" b="1" spc="199" dirty="0">
              <a:solidFill>
                <a:srgbClr val="0B5298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50692" y="3258189"/>
            <a:ext cx="15612826" cy="541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Survei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1| 30 </a:t>
            </a:r>
            <a:r>
              <a:rPr lang="en-US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Oktober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2024</a:t>
            </a:r>
          </a:p>
          <a:p>
            <a:pPr algn="just"/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Survei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pertama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merupakan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survei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untuk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memastikan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target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implementasi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membutuhkan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website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untuk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pengelolaan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data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gudang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Ruda"/>
              <a:cs typeface="Times New Roman" panose="02020603050405020304" pitchFamily="18" charset="0"/>
              <a:sym typeface="Ruda"/>
            </a:endParaRPr>
          </a:p>
          <a:p>
            <a:pPr algn="just"/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Ruda"/>
              <a:cs typeface="Times New Roman" panose="02020603050405020304" pitchFamily="18" charset="0"/>
              <a:sym typeface="Ruda"/>
            </a:endParaRPr>
          </a:p>
          <a:p>
            <a:pPr algn="just"/>
            <a:r>
              <a:rPr lang="en-US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Survei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2| 15 November 2024</a:t>
            </a:r>
          </a:p>
          <a:p>
            <a:pPr algn="just"/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Survei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kedua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ini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adalah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survei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menguji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prototype yang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sesuai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kita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juga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meminta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client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untuk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memberitahu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menu dan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fitur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apa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saja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yang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dibutuhkan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untuk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dimasukan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dalam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website</a:t>
            </a:r>
          </a:p>
          <a:p>
            <a:pPr algn="just"/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Ruda"/>
              <a:cs typeface="Times New Roman" panose="02020603050405020304" pitchFamily="18" charset="0"/>
              <a:sym typeface="Ruda"/>
            </a:endParaRPr>
          </a:p>
          <a:p>
            <a:pPr algn="just"/>
            <a:r>
              <a:rPr lang="en-US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Survei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3| 31 </a:t>
            </a:r>
            <a:r>
              <a:rPr lang="en-US" sz="3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Desember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2024</a:t>
            </a:r>
          </a:p>
          <a:p>
            <a:pPr algn="just"/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Survei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ketiga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sekligus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testing website yang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telah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selesai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dibuat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untuk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menguji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kelayakan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sekaligus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pengimplementasian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website pada client</a:t>
            </a:r>
          </a:p>
        </p:txBody>
      </p:sp>
    </p:spTree>
    <p:extLst>
      <p:ext uri="{BB962C8B-B14F-4D97-AF65-F5344CB8AC3E}">
        <p14:creationId xmlns:p14="http://schemas.microsoft.com/office/powerpoint/2010/main" val="2780426698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algn="ctr">
              <a:lnSpc>
                <a:spcPts val="2900"/>
              </a:lnSpc>
            </a:pPr>
            <a:r>
              <a:rPr lang="en-US" sz="18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Barang Masuk</a:t>
            </a:r>
            <a:endParaRPr lang="en-US" sz="18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362052" y="2857630"/>
            <a:ext cx="4054512" cy="348401"/>
            <a:chOff x="0" y="0"/>
            <a:chExt cx="1067855" cy="1431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da Bold" panose="020B0604020202020204" charset="0"/>
                </a:rPr>
                <a:t>SURVEY</a:t>
              </a:r>
              <a:endParaRPr lang="en-ID" sz="2000" dirty="0">
                <a:solidFill>
                  <a:schemeClr val="bg1"/>
                </a:solidFill>
                <a:latin typeface="Ruda Bold" panose="020B060402020202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03067" y="2093735"/>
            <a:ext cx="571367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DOKUMENTASI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3067" y="3438474"/>
            <a:ext cx="7000542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endParaRPr lang="en-US" sz="3999" b="1" dirty="0">
              <a:solidFill>
                <a:srgbClr val="000000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 smtClean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23</a:t>
            </a:r>
            <a:endParaRPr lang="en-US" sz="3999" b="1" spc="199" dirty="0">
              <a:solidFill>
                <a:srgbClr val="0B5298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03067" y="4235399"/>
            <a:ext cx="7309254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08285" y="4178249"/>
            <a:ext cx="7740933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4CB8111C-106F-40E6-A649-7732F640E1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805" y="3438474"/>
            <a:ext cx="990600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36525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algn="ctr">
              <a:lnSpc>
                <a:spcPts val="2900"/>
              </a:lnSpc>
            </a:pPr>
            <a:r>
              <a:rPr lang="en-US" sz="18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Barang Masuk</a:t>
            </a:r>
            <a:endParaRPr lang="en-US" sz="18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181029" y="2845860"/>
            <a:ext cx="4062466" cy="699084"/>
            <a:chOff x="0" y="-111264"/>
            <a:chExt cx="1069950" cy="254415"/>
          </a:xfrm>
        </p:grpSpPr>
        <p:sp>
          <p:nvSpPr>
            <p:cNvPr id="4" name="Freeform 4"/>
            <p:cNvSpPr/>
            <p:nvPr/>
          </p:nvSpPr>
          <p:spPr>
            <a:xfrm>
              <a:off x="2095" y="-111264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da Bold" panose="020B0604020202020204" charset="0"/>
                </a:rPr>
                <a:t>KERJA KELOMPOK</a:t>
              </a:r>
              <a:endParaRPr lang="en-ID" sz="2000" dirty="0">
                <a:solidFill>
                  <a:schemeClr val="bg1"/>
                </a:solidFill>
                <a:latin typeface="Ruda Bold" panose="020B060402020202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03067" y="2093735"/>
            <a:ext cx="571367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DOKUMENTASI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3067" y="3438474"/>
            <a:ext cx="7000542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endParaRPr lang="en-US" sz="3999" b="1" dirty="0">
              <a:solidFill>
                <a:srgbClr val="000000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 smtClean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24</a:t>
            </a:r>
            <a:endParaRPr lang="en-US" sz="3999" b="1" spc="199" dirty="0">
              <a:solidFill>
                <a:srgbClr val="0B5298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03067" y="4235399"/>
            <a:ext cx="7309254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08285" y="4178249"/>
            <a:ext cx="7740933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21A266E8-388B-496F-8366-DABC641398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402" y="3544944"/>
            <a:ext cx="4246919" cy="56404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F7BC40F3-B46E-4831-9E78-4B25F81793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5" b="11174"/>
          <a:stretch/>
        </p:blipFill>
        <p:spPr>
          <a:xfrm>
            <a:off x="9906000" y="3544945"/>
            <a:ext cx="3884348" cy="564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5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285" y="37925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algn="ctr">
              <a:lnSpc>
                <a:spcPts val="2900"/>
              </a:lnSpc>
            </a:pPr>
            <a:r>
              <a:rPr lang="en-US" sz="18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Barang Masuk</a:t>
            </a:r>
            <a:endParaRPr lang="en-US" sz="18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7181029" y="3151592"/>
            <a:ext cx="4054512" cy="393352"/>
            <a:chOff x="0" y="0"/>
            <a:chExt cx="1067855" cy="1431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7855" cy="143151"/>
            </a:xfrm>
            <a:custGeom>
              <a:avLst/>
              <a:gdLst/>
              <a:ahLst/>
              <a:cxnLst/>
              <a:rect l="l" t="t" r="r" b="b"/>
              <a:pathLst>
                <a:path w="1067855" h="143151">
                  <a:moveTo>
                    <a:pt x="71576" y="0"/>
                  </a:moveTo>
                  <a:lnTo>
                    <a:pt x="996279" y="0"/>
                  </a:lnTo>
                  <a:cubicBezTo>
                    <a:pt x="1015263" y="0"/>
                    <a:pt x="1033468" y="7541"/>
                    <a:pt x="1046891" y="20964"/>
                  </a:cubicBezTo>
                  <a:cubicBezTo>
                    <a:pt x="1060314" y="34387"/>
                    <a:pt x="1067855" y="52593"/>
                    <a:pt x="1067855" y="71576"/>
                  </a:cubicBezTo>
                  <a:lnTo>
                    <a:pt x="1067855" y="71576"/>
                  </a:lnTo>
                  <a:cubicBezTo>
                    <a:pt x="1067855" y="90559"/>
                    <a:pt x="1060314" y="108764"/>
                    <a:pt x="1046891" y="122187"/>
                  </a:cubicBezTo>
                  <a:cubicBezTo>
                    <a:pt x="1033468" y="135610"/>
                    <a:pt x="1015263" y="143151"/>
                    <a:pt x="996279" y="143151"/>
                  </a:cubicBezTo>
                  <a:lnTo>
                    <a:pt x="71576" y="143151"/>
                  </a:lnTo>
                  <a:cubicBezTo>
                    <a:pt x="52593" y="143151"/>
                    <a:pt x="34387" y="135610"/>
                    <a:pt x="20964" y="122187"/>
                  </a:cubicBezTo>
                  <a:cubicBezTo>
                    <a:pt x="7541" y="108764"/>
                    <a:pt x="0" y="90559"/>
                    <a:pt x="0" y="71576"/>
                  </a:cubicBezTo>
                  <a:lnTo>
                    <a:pt x="0" y="71576"/>
                  </a:lnTo>
                  <a:cubicBezTo>
                    <a:pt x="0" y="52593"/>
                    <a:pt x="7541" y="34387"/>
                    <a:pt x="20964" y="20964"/>
                  </a:cubicBezTo>
                  <a:cubicBezTo>
                    <a:pt x="34387" y="7541"/>
                    <a:pt x="52593" y="0"/>
                    <a:pt x="71576" y="0"/>
                  </a:cubicBezTo>
                  <a:close/>
                </a:path>
              </a:pathLst>
            </a:custGeom>
            <a:solidFill>
              <a:srgbClr val="0B5298"/>
            </a:solidFill>
          </p:spPr>
          <p:txBody>
            <a:bodyPr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Ruda Bold" panose="020B0604020202020204" charset="0"/>
                </a:rPr>
                <a:t>TESTING WEB</a:t>
              </a:r>
              <a:endParaRPr lang="en-ID" sz="2000" dirty="0">
                <a:solidFill>
                  <a:schemeClr val="bg1"/>
                </a:solidFill>
                <a:latin typeface="Ruda Bold" panose="020B0604020202020204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67855" cy="200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03067" y="2093735"/>
            <a:ext cx="571367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DOKUMENTASI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3067" y="3438474"/>
            <a:ext cx="7000542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9"/>
              </a:lnSpc>
            </a:pPr>
            <a:endParaRPr lang="en-US" sz="3999" b="1" dirty="0">
              <a:solidFill>
                <a:srgbClr val="000000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 smtClean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25</a:t>
            </a:r>
            <a:endParaRPr lang="en-US" sz="3999" b="1" spc="199" dirty="0">
              <a:solidFill>
                <a:srgbClr val="0B5298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03067" y="4235399"/>
            <a:ext cx="7309254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08285" y="4178249"/>
            <a:ext cx="7740933" cy="51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algn="just"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Ruda"/>
              <a:ea typeface="Ruda"/>
              <a:cs typeface="Ruda"/>
              <a:sym typeface="Ruda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A5AC97DB-F0BD-4971-B957-73A5952C9E2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36" y="4024398"/>
            <a:ext cx="4982327" cy="37513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1481D31C-33DA-45BA-B29F-E43226A55C5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4" r="5983"/>
          <a:stretch/>
        </p:blipFill>
        <p:spPr>
          <a:xfrm>
            <a:off x="6437600" y="4024398"/>
            <a:ext cx="5412800" cy="37513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1BE416AD-6E11-4933-B0FF-956DE96B29E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657" y="4025849"/>
            <a:ext cx="5002080" cy="3766272"/>
          </a:xfrm>
          <a:prstGeom prst="rect">
            <a:avLst/>
          </a:prstGeom>
        </p:spPr>
      </p:pic>
      <mc:AlternateContent xmlns:mc="http://schemas.openxmlformats.org/markup-compatibility/2006">
        <mc:Choice xmlns="" xmlns:pslz="http://schemas.microsoft.com/office/powerpoint/2016/slidezoom" Requires="pslz">
          <p:graphicFrame>
            <p:nvGraphicFramePr>
              <p:cNvPr id="25" name="Slide Zoom 24">
                <a:extLst>
                  <a:ext uri="{FF2B5EF4-FFF2-40B4-BE49-F238E27FC236}">
                    <a16:creationId xmlns:a16="http://schemas.microsoft.com/office/drawing/2014/main" id="{2DFC70E0-52B8-43E9-A01E-C05CC3A1B7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1596149"/>
                  </p:ext>
                </p:extLst>
              </p:nvPr>
            </p:nvGraphicFramePr>
            <p:xfrm>
              <a:off x="10641480" y="5753100"/>
              <a:ext cx="353236" cy="198695"/>
            </p:xfrm>
            <a:graphic>
              <a:graphicData uri="http://schemas.microsoft.com/office/powerpoint/2016/slidezoom">
                <pslz:sldZm>
                  <pslz:sldZmObj sldId="275" cId="2860095141">
                    <pslz:zmPr id="{B9E2B1A6-D0C9-4685-957D-506827469A0B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3236" cy="19869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5" name="Slide Zoom 24">
                <a:hlinkClick r:id="rId11" action="ppaction://hlinksldjump"/>
                <a:extLst>
                  <a:ext uri="{FF2B5EF4-FFF2-40B4-BE49-F238E27FC236}">
                    <a16:creationId xmlns:pslz="http://schemas.microsoft.com/office/powerpoint/2016/slidezoom" xmlns="" xmlns:a16="http://schemas.microsoft.com/office/drawing/2014/main" id="{2DFC70E0-52B8-43E9-A01E-C05CC3A1B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641480" y="5753100"/>
                <a:ext cx="353236" cy="19869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5238770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49070" y="2005066"/>
            <a:ext cx="15921002" cy="89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KESIMPULAN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301116" y="9051925"/>
            <a:ext cx="376240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Oleh : Muhammad Patel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 smtClean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26</a:t>
            </a:r>
            <a:endParaRPr lang="en-US" sz="3999" b="1" spc="199" dirty="0">
              <a:solidFill>
                <a:srgbClr val="0B5298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32553" y="6934691"/>
            <a:ext cx="15612826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3200" dirty="0" err="1"/>
              <a:t>Gunakan</a:t>
            </a:r>
            <a:r>
              <a:rPr lang="en-US" sz="3200" dirty="0"/>
              <a:t> </a:t>
            </a:r>
            <a:r>
              <a:rPr lang="en-US" sz="3200" dirty="0" err="1"/>
              <a:t>Sistem</a:t>
            </a:r>
            <a:r>
              <a:rPr lang="en-US" sz="3200" dirty="0"/>
              <a:t> </a:t>
            </a:r>
            <a:r>
              <a:rPr lang="en-US" sz="3200" dirty="0" err="1"/>
              <a:t>Secara</a:t>
            </a:r>
            <a:r>
              <a:rPr lang="en-US" sz="3200" dirty="0"/>
              <a:t> </a:t>
            </a:r>
            <a:r>
              <a:rPr lang="en-US" sz="3200" dirty="0" err="1"/>
              <a:t>Konsisten</a:t>
            </a:r>
            <a:r>
              <a:rPr lang="en-US" sz="3200" b="1" dirty="0"/>
              <a:t>:</a:t>
            </a:r>
            <a:r>
              <a:rPr lang="en-US" sz="3200" dirty="0"/>
              <a:t> </a:t>
            </a:r>
            <a:r>
              <a:rPr lang="en-US" sz="3200" dirty="0" err="1"/>
              <a:t>Pastikan</a:t>
            </a:r>
            <a:r>
              <a:rPr lang="en-US" sz="3200" dirty="0"/>
              <a:t> </a:t>
            </a:r>
            <a:r>
              <a:rPr lang="en-US" sz="3200" dirty="0" err="1"/>
              <a:t>sistem</a:t>
            </a:r>
            <a:r>
              <a:rPr lang="en-US" sz="3200" dirty="0"/>
              <a:t> </a:t>
            </a:r>
            <a:r>
              <a:rPr lang="en-US" sz="3200" dirty="0" err="1"/>
              <a:t>digunakan</a:t>
            </a:r>
            <a:r>
              <a:rPr lang="en-US" sz="3200" dirty="0"/>
              <a:t>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setiap</a:t>
            </a:r>
            <a:r>
              <a:rPr lang="en-US" sz="3200" dirty="0"/>
              <a:t> </a:t>
            </a:r>
            <a:r>
              <a:rPr lang="en-US" sz="3200" dirty="0" err="1"/>
              <a:t>pencatatan</a:t>
            </a:r>
            <a:r>
              <a:rPr lang="en-US" sz="3200" dirty="0"/>
              <a:t> data    </a:t>
            </a:r>
            <a:r>
              <a:rPr lang="en-US" sz="3200" dirty="0" err="1"/>
              <a:t>gudang</a:t>
            </a:r>
            <a:r>
              <a:rPr lang="en-US" sz="3200" dirty="0"/>
              <a:t>. 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3200" dirty="0"/>
              <a:t>Backup Data: </a:t>
            </a:r>
            <a:r>
              <a:rPr lang="en-US" sz="3200" dirty="0" err="1"/>
              <a:t>Lakukan</a:t>
            </a:r>
            <a:r>
              <a:rPr lang="en-US" sz="3200" dirty="0"/>
              <a:t> </a:t>
            </a:r>
            <a:r>
              <a:rPr lang="en-US" sz="3200" dirty="0" err="1"/>
              <a:t>pencadangan</a:t>
            </a:r>
            <a:r>
              <a:rPr lang="en-US" sz="3200" dirty="0"/>
              <a:t> data </a:t>
            </a:r>
            <a:r>
              <a:rPr lang="en-US" sz="3200" dirty="0" err="1"/>
              <a:t>secara</a:t>
            </a:r>
            <a:r>
              <a:rPr lang="en-US" sz="3200" dirty="0"/>
              <a:t> </a:t>
            </a:r>
            <a:r>
              <a:rPr lang="en-US" sz="3200" dirty="0" err="1"/>
              <a:t>rutin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menghindari</a:t>
            </a:r>
            <a:r>
              <a:rPr lang="en-US" sz="3200" dirty="0"/>
              <a:t> </a:t>
            </a:r>
            <a:r>
              <a:rPr lang="en-US" sz="3200" dirty="0" err="1"/>
              <a:t>kehilangan</a:t>
            </a:r>
            <a:r>
              <a:rPr lang="en-US" sz="3200" dirty="0"/>
              <a:t> data.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3200" dirty="0" err="1"/>
              <a:t>Pantau</a:t>
            </a:r>
            <a:r>
              <a:rPr lang="en-US" sz="3200" dirty="0"/>
              <a:t> Stok: </a:t>
            </a:r>
            <a:r>
              <a:rPr lang="en-US" sz="3200" dirty="0" err="1"/>
              <a:t>Manfaatkan</a:t>
            </a:r>
            <a:r>
              <a:rPr lang="en-US" sz="3200" dirty="0"/>
              <a:t> </a:t>
            </a:r>
            <a:r>
              <a:rPr lang="en-US" sz="3200" dirty="0" err="1"/>
              <a:t>sistem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memantau</a:t>
            </a:r>
            <a:r>
              <a:rPr lang="en-US" sz="3200" dirty="0"/>
              <a:t> </a:t>
            </a:r>
            <a:r>
              <a:rPr lang="en-US" sz="3200" dirty="0" err="1"/>
              <a:t>stok</a:t>
            </a:r>
            <a:r>
              <a:rPr lang="en-US" sz="3200" dirty="0"/>
              <a:t> </a:t>
            </a:r>
            <a:r>
              <a:rPr lang="en-US" sz="3200" dirty="0" err="1"/>
              <a:t>barang</a:t>
            </a:r>
            <a:r>
              <a:rPr lang="en-US" sz="3200" dirty="0"/>
              <a:t> </a:t>
            </a:r>
            <a:r>
              <a:rPr lang="en-US" sz="3200" dirty="0" err="1"/>
              <a:t>secara</a:t>
            </a:r>
            <a:r>
              <a:rPr lang="en-US" sz="3200" dirty="0"/>
              <a:t> real-time.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3200" dirty="0" err="1"/>
              <a:t>Evaluasi</a:t>
            </a:r>
            <a:r>
              <a:rPr lang="en-US" sz="3200" dirty="0"/>
              <a:t>: </a:t>
            </a:r>
            <a:r>
              <a:rPr lang="en-US" sz="3200" dirty="0" err="1"/>
              <a:t>Tinjau</a:t>
            </a:r>
            <a:r>
              <a:rPr lang="en-US" sz="3200" dirty="0"/>
              <a:t> </a:t>
            </a:r>
            <a:r>
              <a:rPr lang="en-US" sz="3200" dirty="0" err="1"/>
              <a:t>kinerja</a:t>
            </a:r>
            <a:r>
              <a:rPr lang="en-US" sz="3200" dirty="0"/>
              <a:t> </a:t>
            </a:r>
            <a:r>
              <a:rPr lang="en-US" sz="3200" dirty="0" err="1"/>
              <a:t>sistem</a:t>
            </a:r>
            <a:r>
              <a:rPr lang="en-US" sz="3200" dirty="0"/>
              <a:t> </a:t>
            </a:r>
            <a:r>
              <a:rPr lang="en-US" sz="3200" dirty="0" err="1"/>
              <a:t>secara</a:t>
            </a:r>
            <a:r>
              <a:rPr lang="en-US" sz="3200" dirty="0"/>
              <a:t> </a:t>
            </a:r>
            <a:r>
              <a:rPr lang="en-US" sz="3200" dirty="0" err="1"/>
              <a:t>berkala</a:t>
            </a:r>
            <a:r>
              <a:rPr lang="en-US" sz="32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B7B4206-998A-441A-9FA8-4669C1376DF3}"/>
              </a:ext>
            </a:extLst>
          </p:cNvPr>
          <p:cNvSpPr txBox="1"/>
          <p:nvPr/>
        </p:nvSpPr>
        <p:spPr>
          <a:xfrm>
            <a:off x="1610782" y="2738071"/>
            <a:ext cx="159210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perangkat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lunak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berbasis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yang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dirancang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Toko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Elsa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mampu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mendukung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pengelolaan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gudang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terintegrasi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diakses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melalui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browser localhost.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Implementasi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membantu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mengurangi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risiko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kesalahan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pencatatan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mendukung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pengambilan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keputusan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cepat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akurat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serta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memastikan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ketersediaan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barang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konsisten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yang pada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akhirnya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meningkatkan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kepuasan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pelanggan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D521632-3E6A-4420-9E80-82C913ECA379}"/>
              </a:ext>
            </a:extLst>
          </p:cNvPr>
          <p:cNvSpPr txBox="1"/>
          <p:nvPr/>
        </p:nvSpPr>
        <p:spPr>
          <a:xfrm>
            <a:off x="1383297" y="6025621"/>
            <a:ext cx="16052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TS Damas Sans" panose="020B0604020202020204" charset="-78"/>
                <a:cs typeface="TS Damas Sans" panose="020B0604020202020204" charset="-78"/>
              </a:rPr>
              <a:t>SARAN</a:t>
            </a:r>
          </a:p>
        </p:txBody>
      </p:sp>
    </p:spTree>
    <p:extLst>
      <p:ext uri="{BB962C8B-B14F-4D97-AF65-F5344CB8AC3E}">
        <p14:creationId xmlns:p14="http://schemas.microsoft.com/office/powerpoint/2010/main" val="2837595892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536499" y="6528729"/>
            <a:ext cx="5655398" cy="5408617"/>
          </a:xfrm>
          <a:custGeom>
            <a:avLst/>
            <a:gdLst/>
            <a:ahLst/>
            <a:cxnLst/>
            <a:rect l="l" t="t" r="r" b="b"/>
            <a:pathLst>
              <a:path w="5655398" h="5408617">
                <a:moveTo>
                  <a:pt x="0" y="0"/>
                </a:moveTo>
                <a:lnTo>
                  <a:pt x="5655398" y="0"/>
                </a:lnTo>
                <a:lnTo>
                  <a:pt x="5655398" y="5408617"/>
                </a:lnTo>
                <a:lnTo>
                  <a:pt x="0" y="5408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B2D0E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31517" y="2365746"/>
            <a:ext cx="1138683" cy="873680"/>
          </a:xfrm>
          <a:custGeom>
            <a:avLst/>
            <a:gdLst/>
            <a:ahLst/>
            <a:cxnLst/>
            <a:rect l="l" t="t" r="r" b="b"/>
            <a:pathLst>
              <a:path w="1138683" h="873680">
                <a:moveTo>
                  <a:pt x="0" y="0"/>
                </a:moveTo>
                <a:lnTo>
                  <a:pt x="1138683" y="0"/>
                </a:lnTo>
                <a:lnTo>
                  <a:pt x="1138683" y="873680"/>
                </a:lnTo>
                <a:lnTo>
                  <a:pt x="0" y="8736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558463" y="7689177"/>
            <a:ext cx="1138683" cy="873680"/>
          </a:xfrm>
          <a:custGeom>
            <a:avLst/>
            <a:gdLst/>
            <a:ahLst/>
            <a:cxnLst/>
            <a:rect l="l" t="t" r="r" b="b"/>
            <a:pathLst>
              <a:path w="1138683" h="873680">
                <a:moveTo>
                  <a:pt x="0" y="0"/>
                </a:moveTo>
                <a:lnTo>
                  <a:pt x="1138682" y="0"/>
                </a:lnTo>
                <a:lnTo>
                  <a:pt x="1138682" y="873680"/>
                </a:lnTo>
                <a:lnTo>
                  <a:pt x="0" y="8736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90853" y="4009338"/>
            <a:ext cx="15106293" cy="2344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01"/>
              </a:lnSpc>
            </a:pPr>
            <a:r>
              <a:rPr lang="en-US" sz="15914">
                <a:solidFill>
                  <a:srgbClr val="FFFFFF"/>
                </a:solidFill>
                <a:latin typeface="TS Damas Sans"/>
                <a:ea typeface="TS Damas Sans"/>
                <a:cs typeface="TS Damas Sans"/>
                <a:sym typeface="TS Damas Sans"/>
              </a:rPr>
              <a:t>TERIMA KASIH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2832" y="838408"/>
            <a:ext cx="5923912" cy="35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0B5298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 smtClean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27</a:t>
            </a:r>
            <a:endParaRPr lang="en-US" sz="3999" b="1" spc="199" dirty="0">
              <a:solidFill>
                <a:srgbClr val="0B5298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960097" y="7460007"/>
            <a:ext cx="6917433" cy="2264548"/>
            <a:chOff x="0" y="0"/>
            <a:chExt cx="10591800" cy="15163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591800" cy="15163800"/>
            </a:xfrm>
            <a:custGeom>
              <a:avLst/>
              <a:gdLst/>
              <a:ahLst/>
              <a:cxnLst/>
              <a:rect l="l" t="t" r="r" b="b"/>
              <a:pathLst>
                <a:path w="10591800" h="15163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close/>
                </a:path>
              </a:pathLst>
            </a:custGeom>
            <a:solidFill>
              <a:srgbClr val="B2D0E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76485" y="1584202"/>
            <a:ext cx="12720515" cy="89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STRUKTUR ORGANISASI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76484" y="2594457"/>
            <a:ext cx="16395779" cy="4601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Project Manager: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Mengintegrasikan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berbagai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aktivitas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untuk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mencapai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tujuan project,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berperan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sebagai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pengambil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keputusan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,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komunikator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serta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fasilitator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agar project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berjalan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dengan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lancar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dan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sesuai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System Analyst: </a:t>
            </a:r>
            <a:r>
              <a:rPr lang="nn-NO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Menganalisis sistem yang akan diterapkan, mencakup identifikasi kebutuhan, kelebihan, kekurangan, hingga kelayakan dan design sistem.</a:t>
            </a:r>
          </a:p>
          <a:p>
            <a:pPr marL="342900" indent="-342900" algn="just">
              <a:buAutoNum type="arabicPeriod"/>
            </a:pPr>
            <a:r>
              <a:rPr lang="nn-NO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Data Analyst: Bertugas mengumpulkan, membersihkan, dan menganalisi data untuk menemukan pola atau wawasan yang relevan.</a:t>
            </a:r>
            <a:endParaRPr lang="en-US" sz="2300" dirty="0">
              <a:solidFill>
                <a:srgbClr val="000000"/>
              </a:solidFill>
              <a:latin typeface="Times New Roman" panose="02020603050405020304" pitchFamily="18" charset="0"/>
              <a:ea typeface="Ruda Bold"/>
              <a:cs typeface="Times New Roman" panose="02020603050405020304" pitchFamily="18" charset="0"/>
              <a:sym typeface="Ruda Bold"/>
            </a:endParaRPr>
          </a:p>
          <a:p>
            <a:pPr marL="342900" indent="-342900" algn="just">
              <a:buAutoNum type="arabicPeriod"/>
            </a:pP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UI/UX Designer: Merancang design Website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secara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menyeluruh (output, input, proses, dan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antarmuka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),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bekerjasama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dengan analis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serta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mendokumentasikan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hasil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design (bootstrap).</a:t>
            </a:r>
          </a:p>
          <a:p>
            <a:pPr marL="342900" indent="-342900" algn="just">
              <a:buAutoNum type="arabicPeriod"/>
            </a:pP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Database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Engineer:Berperan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sebagai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pusat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pengendali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sistem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basis data mulai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dari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pengaturan struktur,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pembagian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tugas pengelolaan,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hingga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memberikan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orientasi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terkait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penggunaan</a:t>
            </a: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 basis data.</a:t>
            </a:r>
          </a:p>
          <a:p>
            <a:pPr marL="342900" indent="-342900" algn="just">
              <a:buAutoNum type="arabicPeriod"/>
            </a:pPr>
            <a:r>
              <a:rPr lang="en-US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Web Developer: </a:t>
            </a:r>
            <a:r>
              <a:rPr lang="sv-SE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Bertugas mengimplementasikan mockup ke halaman antarmuka dan fungsi lainnya menggunakan HTML, PHP, dan JS.</a:t>
            </a:r>
          </a:p>
          <a:p>
            <a:pPr marL="342900" indent="-342900" algn="just">
              <a:buAutoNum type="arabicPeriod"/>
            </a:pPr>
            <a:r>
              <a:rPr lang="sv-SE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UML: Bertugas untuk merancang dan membuat Diagram-Diagram yang dimasukkan ke dalam dokumen atau laporan Project.</a:t>
            </a:r>
          </a:p>
          <a:p>
            <a:pPr marL="342900" indent="-342900" algn="just">
              <a:buAutoNum type="arabicPeriod"/>
            </a:pPr>
            <a:r>
              <a:rPr lang="sv-SE" sz="2300" dirty="0">
                <a:solidFill>
                  <a:srgbClr val="000000"/>
                </a:solidFill>
                <a:latin typeface="Times New Roman" panose="02020603050405020304" pitchFamily="18" charset="0"/>
                <a:ea typeface="Ruda Bold"/>
                <a:cs typeface="Times New Roman" panose="02020603050405020304" pitchFamily="18" charset="0"/>
                <a:sym typeface="Ruda Bold"/>
              </a:rPr>
              <a:t>Document Creator: Bertugas menyusun dan mengelola dokumen atau laporan Project, termasuk dokument design, dan spesifikasi kebutuhan. Mencakup empat dokumen yaitu SDD, SPMP, SRS, dan STD.</a:t>
            </a:r>
            <a:endParaRPr lang="en-US" sz="2300" dirty="0">
              <a:solidFill>
                <a:srgbClr val="000000"/>
              </a:solidFill>
              <a:latin typeface="Times New Roman" panose="02020603050405020304" pitchFamily="18" charset="0"/>
              <a:ea typeface="Ruda Bold"/>
              <a:cs typeface="Times New Roman" panose="02020603050405020304" pitchFamily="18" charset="0"/>
              <a:sym typeface="Ruda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92832" y="838408"/>
            <a:ext cx="5923912" cy="35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029200" y="8236681"/>
            <a:ext cx="376240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Oleh : Muhammad Patel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03</a:t>
            </a:r>
          </a:p>
        </p:txBody>
      </p:sp>
      <p:sp>
        <p:nvSpPr>
          <p:cNvPr id="20" name="Freeform 20"/>
          <p:cNvSpPr/>
          <p:nvPr/>
        </p:nvSpPr>
        <p:spPr>
          <a:xfrm>
            <a:off x="4152103" y="9518918"/>
            <a:ext cx="1464567" cy="1123722"/>
          </a:xfrm>
          <a:custGeom>
            <a:avLst/>
            <a:gdLst/>
            <a:ahLst/>
            <a:cxnLst/>
            <a:rect l="l" t="t" r="r" b="b"/>
            <a:pathLst>
              <a:path w="1464567" h="1123722">
                <a:moveTo>
                  <a:pt x="0" y="0"/>
                </a:moveTo>
                <a:lnTo>
                  <a:pt x="1464567" y="0"/>
                </a:lnTo>
                <a:lnTo>
                  <a:pt x="1464567" y="1123722"/>
                </a:lnTo>
                <a:lnTo>
                  <a:pt x="0" y="11237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3B751098-2819-408C-9F45-C21C0A048F49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5365" y="7222573"/>
            <a:ext cx="6706898" cy="238954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03066" y="2093736"/>
            <a:ext cx="12465334" cy="89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LATAR BELAKANG MASALAH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301116" y="9051925"/>
            <a:ext cx="376240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Oleh : Muhammad Patel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 smtClean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04</a:t>
            </a:r>
            <a:endParaRPr lang="en-US" sz="3999" b="1" spc="199" dirty="0">
              <a:solidFill>
                <a:srgbClr val="0B5298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50692" y="3258189"/>
            <a:ext cx="15612826" cy="3939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Latar belakang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masalah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dari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proyek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ini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berawal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dari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tantangan yang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dihadapi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toko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Elsa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dalam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pengelolaan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gudang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secara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manual,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seperti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pencatatan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barang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masuk dan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keluar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yang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sering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kali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tidak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akurat, pengelolaan data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barang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yang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tidak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terorganisir.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Pendekatan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manual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ini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menyebabkan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risiko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kesalahan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pencatatan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kurangnya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efisiensi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waktu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dan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ketidaksesuaian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antara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stok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fisik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dan data.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Ketiadaan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sistem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terintegrasi juga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membuat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proses pelaporan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gudang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menjadi lambat dan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tidak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mendukung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pengambilan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keputusan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yang tepat. Dengan tantangan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tersebut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toko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Elsa membutuhkan solusi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berbasis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web yang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mampu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mengelola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operasional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gudang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secara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lebih efisien, akurat, dan terorganisir.</a:t>
            </a:r>
          </a:p>
        </p:txBody>
      </p:sp>
    </p:spTree>
    <p:extLst>
      <p:ext uri="{BB962C8B-B14F-4D97-AF65-F5344CB8AC3E}">
        <p14:creationId xmlns:p14="http://schemas.microsoft.com/office/powerpoint/2010/main" val="4011716186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>
            <a:off x="-1371600" y="7658100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03065" y="2093736"/>
            <a:ext cx="15612827" cy="89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TUJUAN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301116" y="9051925"/>
            <a:ext cx="376240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Oleh : Muhammad Patel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 smtClean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05</a:t>
            </a:r>
            <a:endParaRPr lang="en-US" sz="3999" b="1" spc="199" dirty="0">
              <a:solidFill>
                <a:srgbClr val="0B5298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50692" y="3258189"/>
            <a:ext cx="15612826" cy="29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Project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ini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bertujuan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menghasilkan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sistem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pengelolaan Toko Elsa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berbasis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web yang terintegrasi,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mencakup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pencatatan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barang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masuk dan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keluar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pengelolaan data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barang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serta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manajemen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operasional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toko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. Sistem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ini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dirancang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untuk mempermudah proses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operasional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meningkatkan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efisiensi, dan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mengurangi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kesalahan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. Dampaknya,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toko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dapat lebih kompetitif,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meningkatkan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kepuasan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pelanggan,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serta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mendukung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pertumbuhan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dan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keberlanjutan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bisnis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 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jangka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 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panjang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7792479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D" dirty="0"/>
          </a:p>
        </p:txBody>
      </p: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090749" y="6896100"/>
            <a:ext cx="9925144" cy="2247027"/>
            <a:chOff x="0" y="0"/>
            <a:chExt cx="10591800" cy="15163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591800" cy="15163800"/>
            </a:xfrm>
            <a:custGeom>
              <a:avLst/>
              <a:gdLst/>
              <a:ahLst/>
              <a:cxnLst/>
              <a:rect l="l" t="t" r="r" b="b"/>
              <a:pathLst>
                <a:path w="10591800" h="15163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close/>
                </a:path>
              </a:pathLst>
            </a:custGeom>
            <a:solidFill>
              <a:srgbClr val="B2D0E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Freeform 14"/>
          <p:cNvSpPr/>
          <p:nvPr/>
        </p:nvSpPr>
        <p:spPr>
          <a:xfrm>
            <a:off x="-3505200" y="8979464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403066" y="1836048"/>
            <a:ext cx="10341306" cy="89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TIMELINE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3067" y="2901837"/>
            <a:ext cx="15639407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Timeline project dimulai dengan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tahap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analysis pada 22-23 Oktober untuk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mengidentifikasi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kebutuhan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diikuti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oleh design pada 24-25 Oktober sebagai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rancangan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awal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sistem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. Development berlangsung pada 26 Oktober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hingga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10 November,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dilanjutkan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dengan testing pada 11-13 November untuk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memastikan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hasil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sesuai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spesifikasi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. Tahap deployment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dilakukan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pada 14-16 November, sementara maintenance berlangsung pada 17 November untuk memeriksa stabilitas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sistem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.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Selanjutnya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create document dilaksanakan pada 28-29 November, dan proyek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diakhiri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dengan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tahap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material mastery pada 7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Desember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dan 8-11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Januari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untuk mempersiapkan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penyelesaian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akhir</a:t>
            </a:r>
            <a:r>
              <a:rPr lang="en-US" sz="30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2832" y="838408"/>
            <a:ext cx="5923912" cy="35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 smtClean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06</a:t>
            </a:r>
            <a:endParaRPr lang="en-US" sz="3999" b="1" spc="199" dirty="0">
              <a:solidFill>
                <a:srgbClr val="0B5298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6EFBB4C8-7C74-499D-8790-054656E6D5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6667500"/>
            <a:ext cx="9925144" cy="2092681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="" xmlns:a16="http://schemas.microsoft.com/office/drawing/2014/main" id="{B3053C88-142C-4424-97E2-4FF267B8B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473953"/>
              </p:ext>
            </p:extLst>
          </p:nvPr>
        </p:nvGraphicFramePr>
        <p:xfrm>
          <a:off x="2007710" y="6716324"/>
          <a:ext cx="2265754" cy="2263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5699">
                  <a:extLst>
                    <a:ext uri="{9D8B030D-6E8A-4147-A177-3AD203B41FA5}">
                      <a16:colId xmlns="" xmlns:a16="http://schemas.microsoft.com/office/drawing/2014/main" val="4048720562"/>
                    </a:ext>
                  </a:extLst>
                </a:gridCol>
                <a:gridCol w="1416096">
                  <a:extLst>
                    <a:ext uri="{9D8B030D-6E8A-4147-A177-3AD203B41FA5}">
                      <a16:colId xmlns="" xmlns:a16="http://schemas.microsoft.com/office/drawing/2014/main" val="3359055675"/>
                    </a:ext>
                  </a:extLst>
                </a:gridCol>
                <a:gridCol w="473959">
                  <a:extLst>
                    <a:ext uri="{9D8B030D-6E8A-4147-A177-3AD203B41FA5}">
                      <a16:colId xmlns="" xmlns:a16="http://schemas.microsoft.com/office/drawing/2014/main" val="2158946409"/>
                    </a:ext>
                  </a:extLst>
                </a:gridCol>
              </a:tblGrid>
              <a:tr h="2393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 dirty="0">
                          <a:effectLst/>
                        </a:rPr>
                        <a:t>No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Tugas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 dirty="0">
                          <a:effectLst/>
                        </a:rPr>
                        <a:t>Hari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520765614"/>
                  </a:ext>
                </a:extLst>
              </a:tr>
              <a:tr h="2393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 dirty="0">
                          <a:effectLst/>
                        </a:rPr>
                        <a:t>Analysis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892373607"/>
                  </a:ext>
                </a:extLst>
              </a:tr>
              <a:tr h="2146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Design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155515428"/>
                  </a:ext>
                </a:extLst>
              </a:tr>
              <a:tr h="2393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Devlopment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16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783487205"/>
                  </a:ext>
                </a:extLst>
              </a:tr>
              <a:tr h="2393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 dirty="0" err="1">
                          <a:effectLst/>
                        </a:rPr>
                        <a:t>Tesbing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95634829"/>
                  </a:ext>
                </a:extLst>
              </a:tr>
              <a:tr h="2393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 dirty="0">
                          <a:effectLst/>
                        </a:rPr>
                        <a:t>Deployment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 dirty="0">
                          <a:effectLst/>
                        </a:rPr>
                        <a:t>3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616845361"/>
                  </a:ext>
                </a:extLst>
              </a:tr>
              <a:tr h="2393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 dirty="0" err="1">
                          <a:effectLst/>
                        </a:rPr>
                        <a:t>Maintanance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42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617692027"/>
                  </a:ext>
                </a:extLst>
              </a:tr>
              <a:tr h="2393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7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 dirty="0">
                          <a:effectLst/>
                        </a:rPr>
                        <a:t>Create </a:t>
                      </a:r>
                      <a:r>
                        <a:rPr lang="en-ID" sz="1100" dirty="0" err="1">
                          <a:effectLst/>
                        </a:rPr>
                        <a:t>dokument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10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74765754"/>
                  </a:ext>
                </a:extLst>
              </a:tr>
              <a:tr h="2393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>
                          <a:effectLst/>
                        </a:rPr>
                        <a:t>Materil masteri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ID" sz="1100" dirty="0">
                          <a:effectLst/>
                        </a:rPr>
                        <a:t>4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123483964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AF90B39F-DDFF-4131-8820-0A5698B09CB9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4" t="25086" r="30930" b="7354"/>
          <a:stretch/>
        </p:blipFill>
        <p:spPr bwMode="auto">
          <a:xfrm>
            <a:off x="4535786" y="6816902"/>
            <a:ext cx="1865013" cy="17938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03066" y="2093736"/>
            <a:ext cx="11898050" cy="89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PENJELASAN WEB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301116" y="9051925"/>
            <a:ext cx="376240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Oleh : Muhammad Patel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 smtClean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07</a:t>
            </a:r>
            <a:endParaRPr lang="en-US" sz="3999" b="1" spc="199" dirty="0">
              <a:solidFill>
                <a:srgbClr val="0B5298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50692" y="3258189"/>
            <a:ext cx="15612826" cy="29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Website Sistem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Pengolahan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Data Gudang Toko Elsa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dirancang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untuk mempermudah pengelolaan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stok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melalui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pencatatan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barang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masuk dan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keluar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serta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pembuatan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laporan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inventaris. Sistem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ini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memastikan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ketersediaan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stok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yang memadai,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mempercepat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proses restocking, dan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meningkatkan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efisiensi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operasional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. Dengan akurasi data yang lebih baik, website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ini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mendukung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pengambilan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keputusan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yang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cepat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dan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kelancaran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operasional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Toko Elsa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secara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keseluruhan.</a:t>
            </a:r>
          </a:p>
        </p:txBody>
      </p:sp>
    </p:spTree>
    <p:extLst>
      <p:ext uri="{BB962C8B-B14F-4D97-AF65-F5344CB8AC3E}">
        <p14:creationId xmlns:p14="http://schemas.microsoft.com/office/powerpoint/2010/main" val="1711671639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0" y="1750995"/>
            <a:ext cx="18288000" cy="89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MODEL PROSES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301116" y="9051925"/>
            <a:ext cx="376240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Oleh : Muhammad Patel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 smtClean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08</a:t>
            </a:r>
            <a:endParaRPr lang="en-US" sz="3999" b="1" spc="199" dirty="0">
              <a:solidFill>
                <a:srgbClr val="0B5298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6" name="TextBox 16"/>
          <p:cNvSpPr txBox="1"/>
          <p:nvPr/>
        </p:nvSpPr>
        <p:spPr>
          <a:xfrm flipV="1">
            <a:off x="6781800" y="3750632"/>
            <a:ext cx="10281718" cy="681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Ruda"/>
              <a:cs typeface="Times New Roman" panose="02020603050405020304" pitchFamily="18" charset="0"/>
              <a:sym typeface="Rud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72FC1D6-E5E9-47A9-82CC-DDBF4E3E68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092386"/>
            <a:ext cx="6569367" cy="39203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EB02C2C-453C-4A1D-A1B4-B9CC9FFB38B1}"/>
              </a:ext>
            </a:extLst>
          </p:cNvPr>
          <p:cNvSpPr txBox="1"/>
          <p:nvPr/>
        </p:nvSpPr>
        <p:spPr>
          <a:xfrm>
            <a:off x="8382001" y="3356555"/>
            <a:ext cx="868151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 proses yang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pengembangan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Pengelolaan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Toko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Elsa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model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Iteratif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yang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dimulai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implementasi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sebagian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Website. Proses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memungkinkan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meninjau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menganalisis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lanjut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menghasilkan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versi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baru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lunak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Iterasi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membagi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pengembangan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bagian-bagian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kecil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model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meningkatkan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fleksibilitas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responsivitas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akhir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mencakup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kompleksitas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luas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pengelolaan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stok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efektif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9E4D44C-416F-4415-8A1B-3302233C6EA9}"/>
              </a:ext>
            </a:extLst>
          </p:cNvPr>
          <p:cNvSpPr txBox="1"/>
          <p:nvPr/>
        </p:nvSpPr>
        <p:spPr>
          <a:xfrm flipH="1">
            <a:off x="701739" y="3385127"/>
            <a:ext cx="7239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        </a:t>
            </a:r>
            <a:r>
              <a:rPr lang="en-US" sz="2800" dirty="0" err="1" smtClean="0"/>
              <a:t>Iteratif</a:t>
            </a:r>
            <a:r>
              <a:rPr lang="en-US" sz="2800" dirty="0" smtClean="0"/>
              <a:t> </a:t>
            </a:r>
            <a:r>
              <a:rPr lang="en-US" sz="28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076924888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731674"/>
            <a:ext cx="6371452" cy="612509"/>
            <a:chOff x="0" y="0"/>
            <a:chExt cx="1678078" cy="1613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078" cy="161319"/>
            </a:xfrm>
            <a:custGeom>
              <a:avLst/>
              <a:gdLst/>
              <a:ahLst/>
              <a:cxnLst/>
              <a:rect l="l" t="t" r="r" b="b"/>
              <a:pathLst>
                <a:path w="1678078" h="161319">
                  <a:moveTo>
                    <a:pt x="61970" y="0"/>
                  </a:moveTo>
                  <a:lnTo>
                    <a:pt x="1616108" y="0"/>
                  </a:lnTo>
                  <a:cubicBezTo>
                    <a:pt x="1650333" y="0"/>
                    <a:pt x="1678078" y="27745"/>
                    <a:pt x="1678078" y="61970"/>
                  </a:cubicBezTo>
                  <a:lnTo>
                    <a:pt x="1678078" y="99349"/>
                  </a:lnTo>
                  <a:cubicBezTo>
                    <a:pt x="1678078" y="115785"/>
                    <a:pt x="1671549" y="131547"/>
                    <a:pt x="1659927" y="143169"/>
                  </a:cubicBezTo>
                  <a:cubicBezTo>
                    <a:pt x="1648306" y="154790"/>
                    <a:pt x="1632544" y="161319"/>
                    <a:pt x="1616108" y="161319"/>
                  </a:cubicBezTo>
                  <a:lnTo>
                    <a:pt x="61970" y="161319"/>
                  </a:lnTo>
                  <a:cubicBezTo>
                    <a:pt x="27745" y="161319"/>
                    <a:pt x="0" y="133574"/>
                    <a:pt x="0" y="99349"/>
                  </a:cubicBezTo>
                  <a:lnTo>
                    <a:pt x="0" y="61970"/>
                  </a:lnTo>
                  <a:cubicBezTo>
                    <a:pt x="0" y="45534"/>
                    <a:pt x="6529" y="29772"/>
                    <a:pt x="18151" y="18151"/>
                  </a:cubicBezTo>
                  <a:cubicBezTo>
                    <a:pt x="29772" y="6529"/>
                    <a:pt x="45534" y="0"/>
                    <a:pt x="61970" y="0"/>
                  </a:cubicBezTo>
                  <a:close/>
                </a:path>
              </a:pathLst>
            </a:custGeom>
            <a:solidFill>
              <a:srgbClr val="0B529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78078" cy="2184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9496" y="314340"/>
            <a:ext cx="6642316" cy="1473387"/>
          </a:xfrm>
          <a:custGeom>
            <a:avLst/>
            <a:gdLst/>
            <a:ahLst/>
            <a:cxnLst/>
            <a:rect l="l" t="t" r="r" b="b"/>
            <a:pathLst>
              <a:path w="6642316" h="1473387">
                <a:moveTo>
                  <a:pt x="0" y="0"/>
                </a:moveTo>
                <a:lnTo>
                  <a:pt x="6642316" y="0"/>
                </a:lnTo>
                <a:lnTo>
                  <a:pt x="6642316" y="1473387"/>
                </a:lnTo>
                <a:lnTo>
                  <a:pt x="0" y="1473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715384" y="8884056"/>
            <a:ext cx="7248657" cy="6022975"/>
          </a:xfrm>
          <a:custGeom>
            <a:avLst/>
            <a:gdLst/>
            <a:ahLst/>
            <a:cxnLst/>
            <a:rect l="l" t="t" r="r" b="b"/>
            <a:pathLst>
              <a:path w="7248657" h="6022975">
                <a:moveTo>
                  <a:pt x="0" y="0"/>
                </a:moveTo>
                <a:lnTo>
                  <a:pt x="7248657" y="0"/>
                </a:lnTo>
                <a:lnTo>
                  <a:pt x="7248657" y="6022975"/>
                </a:lnTo>
                <a:lnTo>
                  <a:pt x="0" y="60229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03066" y="2093736"/>
            <a:ext cx="14217934" cy="89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6000" dirty="0">
                <a:solidFill>
                  <a:srgbClr val="000000"/>
                </a:solidFill>
                <a:latin typeface="TS Damas Sans"/>
                <a:ea typeface="TS Damas Sans"/>
                <a:cs typeface="TS Damas Sans"/>
                <a:sym typeface="TS Damas Sans"/>
              </a:rPr>
              <a:t>BAHASA PEMROGRAMAN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2832" y="838408"/>
            <a:ext cx="5923912" cy="35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 dirty="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Universitas Nusa Putra | Sistem </a:t>
            </a:r>
            <a:r>
              <a:rPr lang="en-US" sz="2000" b="1" spc="100" dirty="0" err="1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Informasi</a:t>
            </a:r>
            <a:endParaRPr lang="en-US" sz="2000" b="1" spc="100" dirty="0">
              <a:solidFill>
                <a:srgbClr val="FFFFFF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301116" y="9051925"/>
            <a:ext cx="3762402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00" b="1" spc="100">
                <a:solidFill>
                  <a:srgbClr val="FFFFFF"/>
                </a:solidFill>
                <a:latin typeface="Ruda Bold"/>
                <a:ea typeface="Ruda Bold"/>
                <a:cs typeface="Ruda Bold"/>
                <a:sym typeface="Ruda Bold"/>
              </a:rPr>
              <a:t>Oleh : Muhammad Patel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00001" y="675267"/>
            <a:ext cx="103178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sz="3999" b="1" spc="199" dirty="0" smtClean="0">
                <a:solidFill>
                  <a:srgbClr val="0B5298"/>
                </a:solidFill>
                <a:latin typeface="Ruda Bold"/>
                <a:ea typeface="Ruda Bold"/>
                <a:cs typeface="Ruda Bold"/>
                <a:sym typeface="Ruda Bold"/>
              </a:rPr>
              <a:t>09</a:t>
            </a:r>
            <a:endParaRPr lang="en-US" sz="3999" b="1" spc="199" dirty="0">
              <a:solidFill>
                <a:srgbClr val="0B5298"/>
              </a:solidFill>
              <a:latin typeface="Ruda Bold"/>
              <a:ea typeface="Ruda Bold"/>
              <a:cs typeface="Ruda Bold"/>
              <a:sym typeface="Rud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50692" y="3258189"/>
            <a:ext cx="15612826" cy="492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HTML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digunakan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untuk struktur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halaman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web, PHP7 untuk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logika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server-side,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seperti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pemrosesan form dan interaksi dengan database. Struktur code integer 3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mengacu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pada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penggunaan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variabel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numerik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untuk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penghitungan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atau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urutan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dalam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aplikasi. JavaScript (JS)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memberikan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interaktivitas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pada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halaman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seperti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validasi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form atau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pengolahan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data. Bootstrap sebagai desain garis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besar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sementara CSS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digunakan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untuk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menata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tampilan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halaman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web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secara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detail,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seperti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pengaturan warna, font, margin, padding, dan tata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letak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elemen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. Untuk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manajemen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database, MySQL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digunakan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untuk menyimpan, mengelola, dan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mengakses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data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dalam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aplikasi,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seperti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pengguna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barang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atau transaksi, dengan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kemampuan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query untuk mengambil dan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memperbarui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data. Kombinasi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ini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menghasilkan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halaman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 web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dinamis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responsif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Ruda"/>
                <a:cs typeface="Times New Roman" panose="02020603050405020304" pitchFamily="18" charset="0"/>
                <a:sym typeface="Ruda"/>
              </a:rPr>
              <a:t>, dan terhubung dengan database.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1330</Words>
  <Application>Microsoft Office PowerPoint</Application>
  <PresentationFormat>Custom</PresentationFormat>
  <Paragraphs>194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Ruda Bold</vt:lpstr>
      <vt:lpstr>Ruda</vt:lpstr>
      <vt:lpstr>Calibri</vt:lpstr>
      <vt:lpstr>TS Damas Sans</vt:lpstr>
      <vt:lpstr>Times New Roman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Biru dan Putih Bentuk Abstrak Seminar Proposal Presentasi</dc:title>
  <dc:creator>ineess994</dc:creator>
  <cp:lastModifiedBy>Customer</cp:lastModifiedBy>
  <cp:revision>25</cp:revision>
  <dcterms:created xsi:type="dcterms:W3CDTF">2006-08-16T00:00:00Z</dcterms:created>
  <dcterms:modified xsi:type="dcterms:W3CDTF">2025-01-04T16:36:24Z</dcterms:modified>
  <dc:identifier>DAGaMm-QEyw</dc:identifier>
</cp:coreProperties>
</file>